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64" r:id="rId3"/>
    <p:sldId id="278" r:id="rId4"/>
    <p:sldId id="279" r:id="rId5"/>
    <p:sldId id="280" r:id="rId6"/>
    <p:sldId id="283" r:id="rId7"/>
    <p:sldId id="284" r:id="rId8"/>
    <p:sldId id="281" r:id="rId9"/>
    <p:sldId id="282" r:id="rId10"/>
    <p:sldId id="262" r:id="rId11"/>
    <p:sldId id="285" r:id="rId12"/>
    <p:sldId id="317" r:id="rId13"/>
    <p:sldId id="286" r:id="rId14"/>
    <p:sldId id="298" r:id="rId15"/>
    <p:sldId id="300" r:id="rId16"/>
    <p:sldId id="301" r:id="rId17"/>
    <p:sldId id="299" r:id="rId18"/>
    <p:sldId id="287" r:id="rId19"/>
    <p:sldId id="316" r:id="rId20"/>
    <p:sldId id="292" r:id="rId21"/>
    <p:sldId id="304" r:id="rId22"/>
    <p:sldId id="307" r:id="rId23"/>
    <p:sldId id="308" r:id="rId24"/>
    <p:sldId id="293" r:id="rId25"/>
    <p:sldId id="297" r:id="rId26"/>
    <p:sldId id="309" r:id="rId27"/>
    <p:sldId id="320" r:id="rId28"/>
    <p:sldId id="312" r:id="rId29"/>
    <p:sldId id="315" r:id="rId30"/>
    <p:sldId id="311" r:id="rId31"/>
    <p:sldId id="313" r:id="rId32"/>
    <p:sldId id="295" r:id="rId33"/>
    <p:sldId id="310" r:id="rId34"/>
    <p:sldId id="322" r:id="rId35"/>
    <p:sldId id="314" r:id="rId36"/>
    <p:sldId id="296" r:id="rId37"/>
    <p:sldId id="319" r:id="rId38"/>
    <p:sldId id="294" r:id="rId39"/>
    <p:sldId id="289" r:id="rId40"/>
    <p:sldId id="291" r:id="rId41"/>
    <p:sldId id="274" r:id="rId42"/>
    <p:sldId id="27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sakowski, Kathleen" initials="LK" lastIdx="2" clrIdx="0">
    <p:extLst/>
  </p:cmAuthor>
  <p:cmAuthor id="2" name="Kordrupel, Alissa" initials="KA" lastIdx="4" clrIdx="1">
    <p:extLst/>
  </p:cmAuthor>
  <p:cmAuthor id="3" name="Perry, Mitchell" initials="PM" lastIdx="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D2"/>
    <a:srgbClr val="00549E"/>
    <a:srgbClr val="6799C8"/>
    <a:srgbClr val="FBB034"/>
    <a:srgbClr val="9AC2B9"/>
    <a:srgbClr val="A2958A"/>
    <a:srgbClr val="DEE2E3"/>
    <a:srgbClr val="352C2C"/>
    <a:srgbClr val="FDBB30"/>
    <a:srgbClr val="BDB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98" autoAdjust="0"/>
    <p:restoredTop sz="94660"/>
  </p:normalViewPr>
  <p:slideViewPr>
    <p:cSldViewPr snapToGrid="0">
      <p:cViewPr varScale="1">
        <p:scale>
          <a:sx n="74" d="100"/>
          <a:sy n="74" d="100"/>
        </p:scale>
        <p:origin x="9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shaughnessy\Desktop\WIMCR%20Planning%20Docs\WIMCR%20Overhead%20and%20Direct%20Support%20Adjustment%20Analysis%201.6.1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Percentage of Counties Reporting WIMCR/CCS Programs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bar"/>
        <c:grouping val="clustered"/>
        <c:varyColors val="0"/>
        <c:ser>
          <c:idx val="0"/>
          <c:order val="0"/>
          <c:spPr>
            <a:solidFill>
              <a:schemeClr val="accent5">
                <a:shade val="76000"/>
              </a:schemeClr>
            </a:solidFill>
            <a:ln>
              <a:noFill/>
            </a:ln>
            <a:effectLst/>
          </c:spPr>
          <c:invertIfNegative val="0"/>
          <c:cat>
            <c:strRef>
              <c:f>'[Chart in Microsoft PowerPoint]Chart'!$B$3:$B$13</c:f>
              <c:strCache>
                <c:ptCount val="11"/>
                <c:pt idx="0">
                  <c:v>AMHDT</c:v>
                </c:pt>
                <c:pt idx="1">
                  <c:v>SADT</c:v>
                </c:pt>
                <c:pt idx="2">
                  <c:v>OPMHSA-HC</c:v>
                </c:pt>
                <c:pt idx="3">
                  <c:v>HH</c:v>
                </c:pt>
                <c:pt idx="4">
                  <c:v>PC</c:v>
                </c:pt>
                <c:pt idx="5">
                  <c:v>CCS</c:v>
                </c:pt>
                <c:pt idx="6">
                  <c:v>OPMHSA</c:v>
                </c:pt>
                <c:pt idx="7">
                  <c:v>CI/CS</c:v>
                </c:pt>
                <c:pt idx="8">
                  <c:v>CSP</c:v>
                </c:pt>
                <c:pt idx="9">
                  <c:v>PNCC</c:v>
                </c:pt>
                <c:pt idx="10">
                  <c:v>TCM</c:v>
                </c:pt>
              </c:strCache>
            </c:strRef>
          </c:cat>
          <c:val>
            <c:numRef>
              <c:f>'[Chart in Microsoft PowerPoint]Chart'!$C$3:$C$13</c:f>
            </c:numRef>
          </c:val>
        </c:ser>
        <c:ser>
          <c:idx val="1"/>
          <c:order val="1"/>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'[Chart in Microsoft PowerPoint]Chart'!$B$3:$B$13</c:f>
              <c:strCache>
                <c:ptCount val="11"/>
                <c:pt idx="0">
                  <c:v>AMHDT</c:v>
                </c:pt>
                <c:pt idx="1">
                  <c:v>SADT</c:v>
                </c:pt>
                <c:pt idx="2">
                  <c:v>OPMHSA-HC</c:v>
                </c:pt>
                <c:pt idx="3">
                  <c:v>HH</c:v>
                </c:pt>
                <c:pt idx="4">
                  <c:v>PC</c:v>
                </c:pt>
                <c:pt idx="5">
                  <c:v>CCS</c:v>
                </c:pt>
                <c:pt idx="6">
                  <c:v>OPMHSA</c:v>
                </c:pt>
                <c:pt idx="7">
                  <c:v>CI/CS</c:v>
                </c:pt>
                <c:pt idx="8">
                  <c:v>CSP</c:v>
                </c:pt>
                <c:pt idx="9">
                  <c:v>PNCC</c:v>
                </c:pt>
                <c:pt idx="10">
                  <c:v>TCM</c:v>
                </c:pt>
              </c:strCache>
            </c:strRef>
          </c:cat>
          <c:val>
            <c:numRef>
              <c:f>'[Chart in Microsoft PowerPoint]Chart'!$D$3:$D$13</c:f>
              <c:numCache>
                <c:formatCode>0.0%</c:formatCode>
                <c:ptCount val="11"/>
                <c:pt idx="0">
                  <c:v>2.6315789473684209E-2</c:v>
                </c:pt>
                <c:pt idx="1">
                  <c:v>2.6315789473684209E-2</c:v>
                </c:pt>
                <c:pt idx="2">
                  <c:v>0.10526315789473684</c:v>
                </c:pt>
                <c:pt idx="3">
                  <c:v>0.19736842105263158</c:v>
                </c:pt>
                <c:pt idx="4">
                  <c:v>0.31578947368421051</c:v>
                </c:pt>
                <c:pt idx="5">
                  <c:v>0.38157894736842107</c:v>
                </c:pt>
                <c:pt idx="6">
                  <c:v>0.64473684210526316</c:v>
                </c:pt>
                <c:pt idx="7">
                  <c:v>0.67105263157894735</c:v>
                </c:pt>
                <c:pt idx="8">
                  <c:v>0.75</c:v>
                </c:pt>
                <c:pt idx="9">
                  <c:v>0.76315789473684215</c:v>
                </c:pt>
                <c:pt idx="10">
                  <c:v>0.92105263157894735</c:v>
                </c:pt>
              </c:numCache>
            </c:numRef>
          </c:val>
        </c:ser>
        <c:dLbls>
          <c:showLegendKey val="0"/>
          <c:showVal val="0"/>
          <c:showCatName val="0"/>
          <c:showSerName val="0"/>
          <c:showPercent val="0"/>
          <c:showBubbleSize val="0"/>
        </c:dLbls>
        <c:gapWidth val="247"/>
        <c:axId val="351237024"/>
        <c:axId val="351237416"/>
      </c:barChart>
      <c:catAx>
        <c:axId val="35123702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51237416"/>
        <c:crosses val="autoZero"/>
        <c:auto val="1"/>
        <c:lblAlgn val="ctr"/>
        <c:lblOffset val="100"/>
        <c:noMultiLvlLbl val="0"/>
      </c:catAx>
      <c:valAx>
        <c:axId val="351237416"/>
        <c:scaling>
          <c:orientation val="minMax"/>
        </c:scaling>
        <c:delete val="0"/>
        <c:axPos val="b"/>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5123702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Average WIMCR Cost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'Settlement Ratios'!$F$47</c:f>
              <c:strCache>
                <c:ptCount val="1"/>
                <c:pt idx="0">
                  <c:v>All WIMCR Programs</c:v>
                </c:pt>
              </c:strCache>
            </c:strRef>
          </c:tx>
          <c:dPt>
            <c:idx val="0"/>
            <c:bubble3D val="0"/>
            <c:spPr>
              <a:solidFill>
                <a:schemeClr val="accent1">
                  <a:shade val="65000"/>
                </a:schemeClr>
              </a:solidFill>
              <a:ln w="19050">
                <a:solidFill>
                  <a:schemeClr val="lt1"/>
                </a:solidFill>
              </a:ln>
              <a:effectLst/>
            </c:spPr>
          </c:dPt>
          <c:dPt>
            <c:idx val="1"/>
            <c:bubble3D val="0"/>
            <c:spPr>
              <a:solidFill>
                <a:schemeClr val="accent1"/>
              </a:solidFill>
              <a:ln w="19050">
                <a:solidFill>
                  <a:schemeClr val="lt1"/>
                </a:solidFill>
              </a:ln>
              <a:effectLst/>
            </c:spPr>
          </c:dPt>
          <c:dPt>
            <c:idx val="2"/>
            <c:bubble3D val="0"/>
            <c:spPr>
              <a:solidFill>
                <a:schemeClr val="accent1">
                  <a:tint val="65000"/>
                </a:schemeClr>
              </a:solidFill>
              <a:ln w="19050">
                <a:solidFill>
                  <a:schemeClr val="lt1"/>
                </a:solidFill>
              </a:ln>
              <a:effectLst/>
            </c:spPr>
          </c:dPt>
          <c:dLbls>
            <c:dLbl>
              <c:idx val="0"/>
              <c:layout>
                <c:manualLayout>
                  <c:x val="-0.22111294088178138"/>
                  <c:y val="-7.978964673031678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899885965914743"/>
                      <c:h val="0.2375827937232356"/>
                    </c:manualLayout>
                  </c15:layout>
                </c:ext>
              </c:extLst>
            </c:dLbl>
            <c:dLbl>
              <c:idx val="1"/>
              <c:layout>
                <c:manualLayout>
                  <c:x val="8.0012409188609523E-2"/>
                  <c:y val="-6.7951358533248378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463128407026043"/>
                      <c:h val="0.2375827937232356"/>
                    </c:manualLayout>
                  </c15:layout>
                </c:ext>
              </c:extLst>
            </c:dLbl>
            <c:dLbl>
              <c:idx val="2"/>
              <c:layout>
                <c:manualLayout>
                  <c:x val="0.1980988794669897"/>
                  <c:y val="0.2177490356167360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790051483949124"/>
                      <c:h val="0.18014745226652704"/>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'Settlement Ratios'!$G$46:$I$46</c:f>
              <c:strCache>
                <c:ptCount val="3"/>
                <c:pt idx="0">
                  <c:v>Direct Service</c:v>
                </c:pt>
                <c:pt idx="1">
                  <c:v>Direct Support</c:v>
                </c:pt>
                <c:pt idx="2">
                  <c:v>Overhead </c:v>
                </c:pt>
              </c:strCache>
            </c:strRef>
          </c:cat>
          <c:val>
            <c:numRef>
              <c:f>'Settlement Ratios'!$G$47:$I$47</c:f>
              <c:numCache>
                <c:formatCode>_("$"* #,##0.00_);_("$"* \(#,##0.00\);_("$"* "-"??_);_(@_)</c:formatCode>
                <c:ptCount val="3"/>
                <c:pt idx="0" formatCode="General">
                  <c:v>184670722.53</c:v>
                </c:pt>
                <c:pt idx="1">
                  <c:v>71904399.569999978</c:v>
                </c:pt>
                <c:pt idx="2" formatCode="0.00%">
                  <c:v>40292987.260000005</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F63FA-C89A-4425-AC5D-D28872EDEA9A}" type="datetimeFigureOut">
              <a:rPr lang="en-US" smtClean="0"/>
              <a:t>4/30/2016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CA925-CE2C-4402-8D7B-65E30C3195DE}" type="slidenum">
              <a:rPr lang="en-US" smtClean="0"/>
              <a:t>‹#›</a:t>
            </a:fld>
            <a:endParaRPr lang="en-US"/>
          </a:p>
        </p:txBody>
      </p:sp>
    </p:spTree>
    <p:extLst>
      <p:ext uri="{BB962C8B-B14F-4D97-AF65-F5344CB8AC3E}">
        <p14:creationId xmlns:p14="http://schemas.microsoft.com/office/powerpoint/2010/main" val="401598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CA925-CE2C-4402-8D7B-65E30C3195DE}" type="slidenum">
              <a:rPr lang="en-US" smtClean="0"/>
              <a:t>1</a:t>
            </a:fld>
            <a:endParaRPr lang="en-US"/>
          </a:p>
        </p:txBody>
      </p:sp>
    </p:spTree>
    <p:extLst>
      <p:ext uri="{BB962C8B-B14F-4D97-AF65-F5344CB8AC3E}">
        <p14:creationId xmlns:p14="http://schemas.microsoft.com/office/powerpoint/2010/main" val="380721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CA925-CE2C-4402-8D7B-65E30C3195DE}" type="slidenum">
              <a:rPr lang="en-US" smtClean="0"/>
              <a:t>11</a:t>
            </a:fld>
            <a:endParaRPr lang="en-US"/>
          </a:p>
        </p:txBody>
      </p:sp>
    </p:spTree>
    <p:extLst>
      <p:ext uri="{BB962C8B-B14F-4D97-AF65-F5344CB8AC3E}">
        <p14:creationId xmlns:p14="http://schemas.microsoft.com/office/powerpoint/2010/main" val="366620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CA925-CE2C-4402-8D7B-65E30C3195DE}" type="slidenum">
              <a:rPr lang="en-US" smtClean="0"/>
              <a:t>12</a:t>
            </a:fld>
            <a:endParaRPr lang="en-US"/>
          </a:p>
        </p:txBody>
      </p:sp>
    </p:spTree>
    <p:extLst>
      <p:ext uri="{BB962C8B-B14F-4D97-AF65-F5344CB8AC3E}">
        <p14:creationId xmlns:p14="http://schemas.microsoft.com/office/powerpoint/2010/main" val="250527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CA925-CE2C-4402-8D7B-65E30C3195DE}" type="slidenum">
              <a:rPr lang="en-US" smtClean="0"/>
              <a:t>19</a:t>
            </a:fld>
            <a:endParaRPr lang="en-US"/>
          </a:p>
        </p:txBody>
      </p:sp>
    </p:spTree>
    <p:extLst>
      <p:ext uri="{BB962C8B-B14F-4D97-AF65-F5344CB8AC3E}">
        <p14:creationId xmlns:p14="http://schemas.microsoft.com/office/powerpoint/2010/main" val="423892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CA925-CE2C-4402-8D7B-65E30C3195DE}" type="slidenum">
              <a:rPr lang="en-US" smtClean="0"/>
              <a:t>28</a:t>
            </a:fld>
            <a:endParaRPr lang="en-US"/>
          </a:p>
        </p:txBody>
      </p:sp>
    </p:spTree>
    <p:extLst>
      <p:ext uri="{BB962C8B-B14F-4D97-AF65-F5344CB8AC3E}">
        <p14:creationId xmlns:p14="http://schemas.microsoft.com/office/powerpoint/2010/main" val="145942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CA925-CE2C-4402-8D7B-65E30C3195DE}" type="slidenum">
              <a:rPr lang="en-US" smtClean="0"/>
              <a:t>37</a:t>
            </a:fld>
            <a:endParaRPr lang="en-US"/>
          </a:p>
        </p:txBody>
      </p:sp>
    </p:spTree>
    <p:extLst>
      <p:ext uri="{BB962C8B-B14F-4D97-AF65-F5344CB8AC3E}">
        <p14:creationId xmlns:p14="http://schemas.microsoft.com/office/powerpoint/2010/main" val="82694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S School Based Health">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360333" cy="6857998"/>
          </a:xfrm>
          <a:prstGeom prst="rect">
            <a:avLst/>
          </a:prstGeom>
        </p:spPr>
      </p:pic>
      <p:sp>
        <p:nvSpPr>
          <p:cNvPr id="8" name="Rectangle 7"/>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p:nvPr>
        </p:nvSpPr>
        <p:spPr>
          <a:xfrm>
            <a:off x="4123266" y="575733"/>
            <a:ext cx="4334933" cy="2497667"/>
          </a:xfrm>
        </p:spPr>
        <p:txBody>
          <a:bodyPr anchor="b">
            <a:normAutofit/>
          </a:bodyPr>
          <a:lstStyle>
            <a:lvl1pPr algn="l">
              <a:defRPr sz="3600">
                <a:solidFill>
                  <a:schemeClr val="bg1"/>
                </a:solidFill>
                <a:latin typeface="Rockwell" panose="02060603020205020403" pitchFamily="18" charset="0"/>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4123266" y="3225797"/>
            <a:ext cx="4334933" cy="1806025"/>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26405390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CS  Section Break 2">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A2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623888" y="600604"/>
            <a:ext cx="7886700" cy="2852737"/>
          </a:xfrm>
        </p:spPr>
        <p:txBody>
          <a:bodyPr anchor="b">
            <a:normAutofit/>
          </a:bodyPr>
          <a:lstStyle>
            <a:lvl1pPr>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6049435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CS Section Break High Contrast">
    <p:spTree>
      <p:nvGrpSpPr>
        <p:cNvPr id="1" name=""/>
        <p:cNvGrpSpPr/>
        <p:nvPr/>
      </p:nvGrpSpPr>
      <p:grpSpPr>
        <a:xfrm>
          <a:off x="0" y="0"/>
          <a:ext cx="0" cy="0"/>
          <a:chOff x="0" y="0"/>
          <a:chExt cx="0" cy="0"/>
        </a:xfrm>
      </p:grpSpPr>
      <p:sp>
        <p:nvSpPr>
          <p:cNvPr id="2" name="Title 1"/>
          <p:cNvSpPr>
            <a:spLocks noGrp="1"/>
          </p:cNvSpPr>
          <p:nvPr>
            <p:ph type="title"/>
          </p:nvPr>
        </p:nvSpPr>
        <p:spPr>
          <a:xfrm>
            <a:off x="623888" y="600604"/>
            <a:ext cx="7886700" cy="2852737"/>
          </a:xfrm>
        </p:spPr>
        <p:txBody>
          <a:bodyPr anchor="b">
            <a:normAutofit/>
          </a:bodyPr>
          <a:lstStyle>
            <a:lvl1pPr>
              <a:defRPr sz="3600">
                <a:solidFill>
                  <a:srgbClr val="00AAD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rgbClr val="A2958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0630255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S  Two Column">
    <p:spTree>
      <p:nvGrpSpPr>
        <p:cNvPr id="1" name=""/>
        <p:cNvGrpSpPr/>
        <p:nvPr/>
      </p:nvGrpSpPr>
      <p:grpSpPr>
        <a:xfrm>
          <a:off x="0" y="0"/>
          <a:ext cx="0" cy="0"/>
          <a:chOff x="0" y="0"/>
          <a:chExt cx="0" cy="0"/>
        </a:xfrm>
      </p:grpSpPr>
      <p:sp>
        <p:nvSpPr>
          <p:cNvPr id="2" name="Title 1"/>
          <p:cNvSpPr>
            <a:spLocks noGrp="1"/>
          </p:cNvSpPr>
          <p:nvPr>
            <p:ph type="title"/>
          </p:nvPr>
        </p:nvSpPr>
        <p:spPr>
          <a:xfrm>
            <a:off x="628650" y="668521"/>
            <a:ext cx="7886700" cy="905069"/>
          </a:xfrm>
        </p:spPr>
        <p:txBody>
          <a:bodyPr anchor="t" anchorCtr="0"/>
          <a:lstStyle>
            <a:lvl1pPr>
              <a:defRPr>
                <a:solidFill>
                  <a:srgbClr val="00AAD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365956"/>
            <a:ext cx="3886200" cy="4811007"/>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65956"/>
            <a:ext cx="3886200" cy="4811007"/>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endParaRPr lang="en-US" dirty="0"/>
          </a:p>
        </p:txBody>
      </p:sp>
      <p:sp>
        <p:nvSpPr>
          <p:cNvPr id="13"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9610700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S 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49" y="693922"/>
            <a:ext cx="7886700" cy="905069"/>
          </a:xfrm>
        </p:spPr>
        <p:txBody>
          <a:bodyPr anchor="t" anchorCtr="0"/>
          <a:lstStyle>
            <a:lvl1pPr>
              <a:defRPr>
                <a:solidFill>
                  <a:srgbClr val="00AAD2"/>
                </a:solidFill>
              </a:defRPr>
            </a:lvl1pPr>
          </a:lstStyle>
          <a:p>
            <a:r>
              <a:rPr lang="en-US" dirty="0" smtClean="0"/>
              <a:t>Click to edit Master title style</a:t>
            </a:r>
            <a:endParaRPr lang="en-US" dirty="0"/>
          </a:p>
        </p:txBody>
      </p:sp>
      <p:sp>
        <p:nvSpPr>
          <p:cNvPr id="9" name="Rectangle 8"/>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35549552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S Blank">
    <p:spTree>
      <p:nvGrpSpPr>
        <p:cNvPr id="1" name=""/>
        <p:cNvGrpSpPr/>
        <p:nvPr/>
      </p:nvGrpSpPr>
      <p:grpSpPr>
        <a:xfrm>
          <a:off x="0" y="0"/>
          <a:ext cx="0" cy="0"/>
          <a:chOff x="0" y="0"/>
          <a:chExt cx="0" cy="0"/>
        </a:xfrm>
      </p:grpSpPr>
      <p:sp>
        <p:nvSpPr>
          <p:cNvPr id="8" name="Rectangle 7"/>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3797170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S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t" anchorCtr="0"/>
          <a:lstStyle>
            <a:lvl1pPr>
              <a:defRPr sz="3200">
                <a:solidFill>
                  <a:srgbClr val="00AAD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1" name="Rectangle 10"/>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endParaRPr lang="en-US" dirty="0"/>
          </a:p>
        </p:txBody>
      </p:sp>
      <p:sp>
        <p:nvSpPr>
          <p:cNvPr id="13"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17441279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G Presentation End">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002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3742" y="2058265"/>
            <a:ext cx="2996513" cy="2286000"/>
          </a:xfrm>
          <a:prstGeom prst="rect">
            <a:avLst/>
          </a:prstGeom>
        </p:spPr>
      </p:pic>
      <p:sp>
        <p:nvSpPr>
          <p:cNvPr id="2" name="TextBox 1"/>
          <p:cNvSpPr txBox="1"/>
          <p:nvPr userDrawn="1"/>
        </p:nvSpPr>
        <p:spPr>
          <a:xfrm>
            <a:off x="0" y="5896947"/>
            <a:ext cx="9144000" cy="276999"/>
          </a:xfrm>
          <a:prstGeom prst="rect">
            <a:avLst/>
          </a:prstGeom>
          <a:noFill/>
        </p:spPr>
        <p:txBody>
          <a:bodyPr wrap="squar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www.publicconsultinggroup.com</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1330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S Health Care Reform">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06"/>
            <a:ext cx="4305300" cy="6858606"/>
          </a:xfrm>
          <a:prstGeom prst="rect">
            <a:avLst/>
          </a:prstGeom>
        </p:spPr>
      </p:pic>
      <p:sp>
        <p:nvSpPr>
          <p:cNvPr id="11" name="Rectangle 10"/>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4123266" y="575736"/>
            <a:ext cx="4334933" cy="2494034"/>
          </a:xfrm>
        </p:spPr>
        <p:txBody>
          <a:bodyPr anchor="b">
            <a:normAutofit/>
          </a:bodyPr>
          <a:lstStyle>
            <a:lvl1pPr algn="l">
              <a:defRPr sz="3600">
                <a:solidFill>
                  <a:schemeClr val="bg1"/>
                </a:solidFill>
                <a:latin typeface="Rockwell" panose="02060603020205020403" pitchFamily="18" charset="0"/>
              </a:defRPr>
            </a:lvl1pPr>
          </a:lstStyle>
          <a:p>
            <a:r>
              <a:rPr lang="en-US" dirty="0" smtClean="0"/>
              <a:t>Click to edit Master title style</a:t>
            </a:r>
            <a:endParaRPr lang="en-US" dirty="0"/>
          </a:p>
        </p:txBody>
      </p:sp>
      <p:sp>
        <p:nvSpPr>
          <p:cNvPr id="13" name="Subtitle 2"/>
          <p:cNvSpPr>
            <a:spLocks noGrp="1"/>
          </p:cNvSpPr>
          <p:nvPr>
            <p:ph type="subTitle" idx="1"/>
          </p:nvPr>
        </p:nvSpPr>
        <p:spPr>
          <a:xfrm>
            <a:off x="4123266" y="3225800"/>
            <a:ext cx="4334933" cy="1803398"/>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15251738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S Public Health">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572000" cy="6858000"/>
          </a:xfrm>
          <a:prstGeom prst="rect">
            <a:avLst/>
          </a:prstGeom>
        </p:spPr>
      </p:pic>
      <p:sp>
        <p:nvSpPr>
          <p:cNvPr id="10" name="Rectangle 9"/>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20510876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S Long Term Ca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4979898" cy="6858000"/>
          </a:xfrm>
          <a:prstGeom prst="rect">
            <a:avLst/>
          </a:prstGeom>
        </p:spPr>
      </p:pic>
      <p:sp>
        <p:nvSpPr>
          <p:cNvPr id="11" name="Rectangle 10"/>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smtClean="0"/>
              <a:t>Click to edit Master title style</a:t>
            </a:r>
            <a:endParaRPr lang="en-US" dirty="0"/>
          </a:p>
        </p:txBody>
      </p:sp>
      <p:sp>
        <p:nvSpPr>
          <p:cNvPr id="1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101200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S New Tech">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539065" cy="6857999"/>
          </a:xfrm>
          <a:prstGeom prst="rect">
            <a:avLst/>
          </a:prstGeom>
        </p:spPr>
      </p:pic>
      <p:sp>
        <p:nvSpPr>
          <p:cNvPr id="10" name="Rectangle 9"/>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40867991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S New Tech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185"/>
          <a:stretch/>
        </p:blipFill>
        <p:spPr>
          <a:xfrm>
            <a:off x="0" y="0"/>
            <a:ext cx="4432300" cy="6857999"/>
          </a:xfrm>
          <a:prstGeom prst="rect">
            <a:avLst/>
          </a:prstGeom>
        </p:spPr>
      </p:pic>
      <p:sp>
        <p:nvSpPr>
          <p:cNvPr id="10" name="Rectangle 9"/>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2292927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S High Contras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947408"/>
          </a:xfrm>
        </p:spPr>
        <p:txBody>
          <a:bodyPr anchor="b">
            <a:normAutofit/>
          </a:bodyPr>
          <a:lstStyle>
            <a:lvl1pPr algn="l">
              <a:defRPr sz="3600">
                <a:solidFill>
                  <a:srgbClr val="00AAD2"/>
                </a:solidFill>
                <a:latin typeface="Rockwell" panose="020606030202050204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172408"/>
            <a:ext cx="7772400" cy="2085392"/>
          </a:xfrm>
        </p:spPr>
        <p:txBody>
          <a:bodyPr>
            <a:normAutofit/>
          </a:bodyPr>
          <a:lstStyle>
            <a:lvl1pPr marL="0" indent="0" algn="l">
              <a:buNone/>
              <a:defRPr sz="2400">
                <a:solidFill>
                  <a:srgbClr val="A295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Rectangle 6"/>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183112" y="6548608"/>
            <a:ext cx="8588355" cy="233191"/>
          </a:xfrm>
          <a:prstGeom prst="rect">
            <a:avLst/>
          </a:prstGeom>
        </p:spPr>
        <p:txBody>
          <a:bodyPr/>
          <a:lstStyle>
            <a:lvl1pPr algn="l">
              <a:defRPr sz="1000">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3653" y="5639340"/>
            <a:ext cx="1730714" cy="598159"/>
          </a:xfrm>
          <a:prstGeom prst="rect">
            <a:avLst/>
          </a:prstGeom>
        </p:spPr>
      </p:pic>
    </p:spTree>
    <p:extLst>
      <p:ext uri="{BB962C8B-B14F-4D97-AF65-F5344CB8AC3E}">
        <p14:creationId xmlns:p14="http://schemas.microsoft.com/office/powerpoint/2010/main" val="1871613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S Title and Content">
    <p:spTree>
      <p:nvGrpSpPr>
        <p:cNvPr id="1" name=""/>
        <p:cNvGrpSpPr/>
        <p:nvPr/>
      </p:nvGrpSpPr>
      <p:grpSpPr>
        <a:xfrm>
          <a:off x="0" y="0"/>
          <a:ext cx="0" cy="0"/>
          <a:chOff x="0" y="0"/>
          <a:chExt cx="0" cy="0"/>
        </a:xfrm>
      </p:grpSpPr>
      <p:sp>
        <p:nvSpPr>
          <p:cNvPr id="7" name="Rectangle 6"/>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68522"/>
            <a:ext cx="7886700" cy="905069"/>
          </a:xfrm>
          <a:ln>
            <a:noFill/>
          </a:ln>
        </p:spPr>
        <p:txBody>
          <a:bodyPr anchor="t" anchorCtr="0"/>
          <a:lstStyle>
            <a:lvl1pPr>
              <a:defRPr>
                <a:solidFill>
                  <a:srgbClr val="00AAD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346200"/>
            <a:ext cx="7886700" cy="4830763"/>
          </a:xfrm>
        </p:spPr>
        <p:txBody>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20860552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S Section Break">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623888" y="600604"/>
            <a:ext cx="7886700" cy="2852737"/>
          </a:xfrm>
        </p:spPr>
        <p:txBody>
          <a:bodyPr anchor="b">
            <a:normAutofit/>
          </a:bodyPr>
          <a:lstStyle>
            <a:lvl1pPr>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409366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0588"/>
            <a:ext cx="7886700" cy="90506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95535"/>
            <a:ext cx="7886700" cy="458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289827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7" r:id="rId3"/>
    <p:sldLayoutId id="2147483673" r:id="rId4"/>
    <p:sldLayoutId id="2147483672" r:id="rId5"/>
    <p:sldLayoutId id="2147483681" r:id="rId6"/>
    <p:sldLayoutId id="2147483676" r:id="rId7"/>
    <p:sldLayoutId id="2147483662" r:id="rId8"/>
    <p:sldLayoutId id="2147483663" r:id="rId9"/>
    <p:sldLayoutId id="2147483680" r:id="rId10"/>
    <p:sldLayoutId id="2147483678" r:id="rId11"/>
    <p:sldLayoutId id="2147483664" r:id="rId12"/>
    <p:sldLayoutId id="2147483666" r:id="rId13"/>
    <p:sldLayoutId id="2147483667" r:id="rId14"/>
    <p:sldLayoutId id="2147483668" r:id="rId15"/>
    <p:sldLayoutId id="2147483679" r:id="rId1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000" kern="1200">
          <a:solidFill>
            <a:srgbClr val="00AAD2"/>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2C2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www.cms.gov/Regulations-and-Guidance/Guidance/Manuals/Paper-Based-Manuals-Items/CMS021929.html" TargetMode="External"/><Relationship Id="rId2" Type="http://schemas.openxmlformats.org/officeDocument/2006/relationships/hyperlink" Target="http://www.ecfr.gov/cgi-bin/text-idx?tpl=/ecfrbrowse/Title02/2cfr200_main_02.tpl"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mailto:WICCS@pcgus.com" TargetMode="External"/><Relationship Id="rId2" Type="http://schemas.openxmlformats.org/officeDocument/2006/relationships/hyperlink" Target="mailto:WIMCR@pcgus.com" TargetMode="External"/><Relationship Id="rId1" Type="http://schemas.openxmlformats.org/officeDocument/2006/relationships/slideLayout" Target="../slideLayouts/slideLayout12.xml"/><Relationship Id="rId4" Type="http://schemas.openxmlformats.org/officeDocument/2006/relationships/hyperlink" Target="mailto:steve.milioto@wisconsin.gov"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36325" y="-667864"/>
            <a:ext cx="5807675" cy="3757116"/>
          </a:xfrm>
        </p:spPr>
        <p:txBody>
          <a:bodyPr>
            <a:normAutofit/>
          </a:bodyPr>
          <a:lstStyle/>
          <a:p>
            <a:r>
              <a:rPr lang="en-US" sz="3200" dirty="0" smtClean="0"/>
              <a:t>Wisconsin Medicaid Cost Reporting (WIMCR) and Comprehensive Community Services (CCS) Updates and Overview</a:t>
            </a:r>
            <a:endParaRPr lang="en-US" sz="3200" dirty="0"/>
          </a:p>
        </p:txBody>
      </p:sp>
      <p:sp>
        <p:nvSpPr>
          <p:cNvPr id="7" name="Subtitle 6"/>
          <p:cNvSpPr>
            <a:spLocks noGrp="1"/>
          </p:cNvSpPr>
          <p:nvPr>
            <p:ph type="subTitle" idx="1"/>
          </p:nvPr>
        </p:nvSpPr>
        <p:spPr>
          <a:xfrm>
            <a:off x="3336325" y="4498924"/>
            <a:ext cx="5593491" cy="1803400"/>
          </a:xfrm>
        </p:spPr>
        <p:txBody>
          <a:bodyPr>
            <a:normAutofit lnSpcReduction="10000"/>
          </a:bodyPr>
          <a:lstStyle/>
          <a:p>
            <a:r>
              <a:rPr lang="en-US" dirty="0" smtClean="0"/>
              <a:t>Wisconsin Human Services Financial Management Association (WHSFMA) Conference</a:t>
            </a:r>
            <a:endParaRPr lang="en-US" dirty="0"/>
          </a:p>
          <a:p>
            <a:r>
              <a:rPr lang="en-US" sz="1400" dirty="0" smtClean="0"/>
              <a:t>May 5, </a:t>
            </a:r>
            <a:r>
              <a:rPr lang="en-US" sz="1400" dirty="0"/>
              <a:t>2016 </a:t>
            </a:r>
            <a:endParaRPr lang="en-US" sz="1400" dirty="0" smtClean="0"/>
          </a:p>
          <a:p>
            <a:r>
              <a:rPr lang="en-US" sz="1400" dirty="0"/>
              <a:t>	</a:t>
            </a:r>
            <a:r>
              <a:rPr lang="en-US" sz="1400" dirty="0" smtClean="0"/>
              <a:t>	                                   </a:t>
            </a:r>
            <a:r>
              <a:rPr lang="en-US" sz="1300" dirty="0" smtClean="0"/>
              <a:t>Public </a:t>
            </a:r>
            <a:r>
              <a:rPr lang="en-US" sz="1300" dirty="0"/>
              <a:t>Consulting </a:t>
            </a:r>
            <a:r>
              <a:rPr lang="en-US" sz="1300" dirty="0" smtClean="0"/>
              <a:t>Group</a:t>
            </a:r>
          </a:p>
          <a:p>
            <a:r>
              <a:rPr lang="en-US" sz="1600" dirty="0" smtClean="0"/>
              <a:t>      </a:t>
            </a:r>
          </a:p>
        </p:txBody>
      </p:sp>
    </p:spTree>
    <p:extLst>
      <p:ext uri="{BB962C8B-B14F-4D97-AF65-F5344CB8AC3E}">
        <p14:creationId xmlns:p14="http://schemas.microsoft.com/office/powerpoint/2010/main" val="3679496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WIMCR/CCS Recap</a:t>
            </a:r>
            <a:endParaRPr lang="en-US" dirty="0"/>
          </a:p>
        </p:txBody>
      </p:sp>
      <p:sp>
        <p:nvSpPr>
          <p:cNvPr id="3" name="Text Placeholder 2"/>
          <p:cNvSpPr>
            <a:spLocks noGrp="1"/>
          </p:cNvSpPr>
          <p:nvPr>
            <p:ph type="body" idx="1"/>
          </p:nvPr>
        </p:nvSpPr>
        <p:spPr/>
        <p:txBody>
          <a:bodyPr/>
          <a:lstStyle/>
          <a:p>
            <a:pPr>
              <a:lnSpc>
                <a:spcPct val="100000"/>
              </a:lnSpc>
            </a:pPr>
            <a:endParaRPr lang="en-US" dirty="0"/>
          </a:p>
        </p:txBody>
      </p:sp>
    </p:spTree>
    <p:extLst>
      <p:ext uri="{BB962C8B-B14F-4D97-AF65-F5344CB8AC3E}">
        <p14:creationId xmlns:p14="http://schemas.microsoft.com/office/powerpoint/2010/main" val="3071760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2014 WIMCR Cost Report Recap</a:t>
            </a:r>
            <a:endParaRPr lang="en-US" dirty="0"/>
          </a:p>
        </p:txBody>
      </p:sp>
      <p:sp>
        <p:nvSpPr>
          <p:cNvPr id="3" name="Rounded Rectangle 2"/>
          <p:cNvSpPr/>
          <p:nvPr/>
        </p:nvSpPr>
        <p:spPr>
          <a:xfrm>
            <a:off x="379142" y="1573590"/>
            <a:ext cx="2141034" cy="1649112"/>
          </a:xfrm>
          <a:prstGeom prst="roundRect">
            <a:avLst/>
          </a:prstGeom>
          <a:solidFill>
            <a:srgbClr val="005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99% Participation</a:t>
            </a:r>
          </a:p>
          <a:p>
            <a:pPr algn="ctr"/>
            <a:endParaRPr lang="en-US" dirty="0" smtClean="0"/>
          </a:p>
          <a:p>
            <a:pPr algn="ctr"/>
            <a:r>
              <a:rPr lang="en-US" dirty="0" smtClean="0"/>
              <a:t>77 Counties </a:t>
            </a:r>
          </a:p>
          <a:p>
            <a:pPr algn="ctr"/>
            <a:r>
              <a:rPr lang="en-US" dirty="0" smtClean="0"/>
              <a:t>112 Agencies</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11</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417081287"/>
              </p:ext>
            </p:extLst>
          </p:nvPr>
        </p:nvGraphicFramePr>
        <p:xfrm>
          <a:off x="2945083" y="1573590"/>
          <a:ext cx="5819775" cy="3948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0562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2014 WIMCR Cost Report Recap</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484571841"/>
              </p:ext>
            </p:extLst>
          </p:nvPr>
        </p:nvGraphicFramePr>
        <p:xfrm>
          <a:off x="496709" y="1490135"/>
          <a:ext cx="4357512" cy="4781820"/>
        </p:xfrm>
        <a:graphic>
          <a:graphicData uri="http://schemas.openxmlformats.org/drawingml/2006/table">
            <a:tbl>
              <a:tblPr firstRow="1" bandRow="1">
                <a:tableStyleId>{5C22544A-7EE6-4342-B048-85BDC9FD1C3A}</a:tableStyleId>
              </a:tblPr>
              <a:tblGrid>
                <a:gridCol w="1089378"/>
                <a:gridCol w="1089378"/>
                <a:gridCol w="1089378"/>
                <a:gridCol w="1089378"/>
              </a:tblGrid>
              <a:tr h="630123">
                <a:tc>
                  <a:txBody>
                    <a:bodyPr/>
                    <a:lstStyle/>
                    <a:p>
                      <a:pPr algn="ctr" fontAlgn="b"/>
                      <a:r>
                        <a:rPr lang="en-US" sz="1800" b="1" i="0" u="none" strike="noStrike" dirty="0">
                          <a:solidFill>
                            <a:srgbClr val="000000"/>
                          </a:solidFill>
                          <a:effectLst/>
                          <a:latin typeface="Calibri" panose="020F0502020204030204" pitchFamily="34" charset="0"/>
                        </a:rPr>
                        <a:t>WIMCR Program</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 Direct Service </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Direct Support</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 Overhead </a:t>
                      </a:r>
                    </a:p>
                  </a:txBody>
                  <a:tcPr marL="9525" marR="9525" marT="9525" marB="0" anchor="ctr"/>
                </a:tc>
              </a:tr>
              <a:tr h="377427">
                <a:tc>
                  <a:txBody>
                    <a:bodyPr/>
                    <a:lstStyle/>
                    <a:p>
                      <a:pPr algn="l" fontAlgn="b"/>
                      <a:r>
                        <a:rPr lang="en-US" sz="1600" b="0" i="0" u="none" strike="noStrike">
                          <a:solidFill>
                            <a:srgbClr val="000000"/>
                          </a:solidFill>
                          <a:effectLst/>
                          <a:latin typeface="Calibri" panose="020F0502020204030204" pitchFamily="34" charset="0"/>
                        </a:rPr>
                        <a:t>AMHDT</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48.81%</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18.04%</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33.15%</a:t>
                      </a:r>
                    </a:p>
                  </a:txBody>
                  <a:tcPr marL="9525" marR="9525" marT="9525" marB="0" anchor="ctr"/>
                </a:tc>
              </a:tr>
              <a:tr h="377427">
                <a:tc>
                  <a:txBody>
                    <a:bodyPr/>
                    <a:lstStyle/>
                    <a:p>
                      <a:pPr algn="l" fontAlgn="b"/>
                      <a:r>
                        <a:rPr lang="en-US" sz="1600" b="0" i="0" u="none" strike="noStrike">
                          <a:solidFill>
                            <a:srgbClr val="000000"/>
                          </a:solidFill>
                          <a:effectLst/>
                          <a:latin typeface="Calibri" panose="020F0502020204030204" pitchFamily="34" charset="0"/>
                        </a:rPr>
                        <a:t>CSP</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53.35%</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30.13%</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16.53%</a:t>
                      </a:r>
                    </a:p>
                  </a:txBody>
                  <a:tcPr marL="9525" marR="9525" marT="9525" marB="0" anchor="ctr"/>
                </a:tc>
              </a:tr>
              <a:tr h="377427">
                <a:tc>
                  <a:txBody>
                    <a:bodyPr/>
                    <a:lstStyle/>
                    <a:p>
                      <a:pPr algn="l" fontAlgn="b"/>
                      <a:r>
                        <a:rPr lang="en-US" sz="1600" b="0" i="0" u="none" strike="noStrike">
                          <a:solidFill>
                            <a:srgbClr val="000000"/>
                          </a:solidFill>
                          <a:effectLst/>
                          <a:latin typeface="Calibri" panose="020F0502020204030204" pitchFamily="34" charset="0"/>
                        </a:rPr>
                        <a:t>CI</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55.78%</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31.90%</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12.32%</a:t>
                      </a:r>
                    </a:p>
                  </a:txBody>
                  <a:tcPr marL="9525" marR="9525" marT="9525" marB="0" anchor="ctr"/>
                </a:tc>
              </a:tr>
              <a:tr h="377427">
                <a:tc>
                  <a:txBody>
                    <a:bodyPr/>
                    <a:lstStyle/>
                    <a:p>
                      <a:pPr algn="l" fontAlgn="b"/>
                      <a:r>
                        <a:rPr lang="en-US" sz="1600" b="0" i="0" u="none" strike="noStrike">
                          <a:solidFill>
                            <a:srgbClr val="000000"/>
                          </a:solidFill>
                          <a:effectLst/>
                          <a:latin typeface="Calibri" panose="020F0502020204030204" pitchFamily="34" charset="0"/>
                        </a:rPr>
                        <a:t>CI-SPD</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100.00%</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0.00%</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0.00%</a:t>
                      </a:r>
                    </a:p>
                  </a:txBody>
                  <a:tcPr marL="9525" marR="9525" marT="9525" marB="0" anchor="ctr"/>
                </a:tc>
              </a:tr>
              <a:tr h="377427">
                <a:tc>
                  <a:txBody>
                    <a:bodyPr/>
                    <a:lstStyle/>
                    <a:p>
                      <a:pPr algn="l" fontAlgn="b"/>
                      <a:r>
                        <a:rPr lang="en-US" sz="1600" b="0" i="0" u="none" strike="noStrike">
                          <a:solidFill>
                            <a:srgbClr val="000000"/>
                          </a:solidFill>
                          <a:effectLst/>
                          <a:latin typeface="Calibri" panose="020F0502020204030204" pitchFamily="34" charset="0"/>
                        </a:rPr>
                        <a:t>HH</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38.59%</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34.71%</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26.70%</a:t>
                      </a:r>
                    </a:p>
                  </a:txBody>
                  <a:tcPr marL="9525" marR="9525" marT="9525" marB="0" anchor="ctr"/>
                </a:tc>
              </a:tr>
              <a:tr h="377427">
                <a:tc>
                  <a:txBody>
                    <a:bodyPr/>
                    <a:lstStyle/>
                    <a:p>
                      <a:pPr algn="l" fontAlgn="b"/>
                      <a:r>
                        <a:rPr lang="en-US" sz="1600" b="0" i="0" u="none" strike="noStrike">
                          <a:solidFill>
                            <a:srgbClr val="000000"/>
                          </a:solidFill>
                          <a:effectLst/>
                          <a:latin typeface="Calibri" panose="020F0502020204030204" pitchFamily="34" charset="0"/>
                        </a:rPr>
                        <a:t>OPMHSA</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45.81%</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34.94%</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19.25%</a:t>
                      </a:r>
                    </a:p>
                  </a:txBody>
                  <a:tcPr marL="9525" marR="9525" marT="9525" marB="0" anchor="ctr"/>
                </a:tc>
              </a:tr>
              <a:tr h="377427">
                <a:tc>
                  <a:txBody>
                    <a:bodyPr/>
                    <a:lstStyle/>
                    <a:p>
                      <a:pPr algn="l" fontAlgn="b"/>
                      <a:r>
                        <a:rPr lang="en-US" sz="1600" b="0" i="0" u="none" strike="noStrike">
                          <a:solidFill>
                            <a:srgbClr val="000000"/>
                          </a:solidFill>
                          <a:effectLst/>
                          <a:latin typeface="Calibri" panose="020F0502020204030204" pitchFamily="34" charset="0"/>
                        </a:rPr>
                        <a:t>OPMHSA-HC</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89.26%</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1.88%</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8.87%</a:t>
                      </a:r>
                    </a:p>
                  </a:txBody>
                  <a:tcPr marL="9525" marR="9525" marT="9525" marB="0" anchor="ctr"/>
                </a:tc>
              </a:tr>
              <a:tr h="377427">
                <a:tc>
                  <a:txBody>
                    <a:bodyPr/>
                    <a:lstStyle/>
                    <a:p>
                      <a:pPr algn="l" fontAlgn="b"/>
                      <a:r>
                        <a:rPr lang="en-US" sz="1600" b="0" i="0" u="none" strike="noStrike">
                          <a:solidFill>
                            <a:srgbClr val="000000"/>
                          </a:solidFill>
                          <a:effectLst/>
                          <a:latin typeface="Calibri" panose="020F0502020204030204" pitchFamily="34" charset="0"/>
                        </a:rPr>
                        <a:t>PC</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85.30%</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7.56%</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7.14%</a:t>
                      </a:r>
                    </a:p>
                  </a:txBody>
                  <a:tcPr marL="9525" marR="9525" marT="9525" marB="0" anchor="ctr"/>
                </a:tc>
              </a:tr>
              <a:tr h="377427">
                <a:tc>
                  <a:txBody>
                    <a:bodyPr/>
                    <a:lstStyle/>
                    <a:p>
                      <a:pPr algn="l" fontAlgn="b"/>
                      <a:r>
                        <a:rPr lang="en-US" sz="1600" b="0" i="0" u="none" strike="noStrike">
                          <a:solidFill>
                            <a:srgbClr val="000000"/>
                          </a:solidFill>
                          <a:effectLst/>
                          <a:latin typeface="Calibri" panose="020F0502020204030204" pitchFamily="34" charset="0"/>
                        </a:rPr>
                        <a:t>PNCC</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52.00%</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24.35%</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23.64%</a:t>
                      </a:r>
                    </a:p>
                  </a:txBody>
                  <a:tcPr marL="9525" marR="9525" marT="9525" marB="0" anchor="ctr"/>
                </a:tc>
              </a:tr>
              <a:tr h="377427">
                <a:tc>
                  <a:txBody>
                    <a:bodyPr/>
                    <a:lstStyle/>
                    <a:p>
                      <a:pPr algn="l" fontAlgn="b"/>
                      <a:r>
                        <a:rPr lang="en-US" sz="1600" b="0" i="0" u="none" strike="noStrike">
                          <a:solidFill>
                            <a:srgbClr val="000000"/>
                          </a:solidFill>
                          <a:effectLst/>
                          <a:latin typeface="Calibri" panose="020F0502020204030204" pitchFamily="34" charset="0"/>
                        </a:rPr>
                        <a:t>SADT</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28.22%</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55.81%</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15.96%</a:t>
                      </a:r>
                    </a:p>
                  </a:txBody>
                  <a:tcPr marL="9525" marR="9525" marT="9525" marB="0" anchor="ctr"/>
                </a:tc>
              </a:tr>
              <a:tr h="377427">
                <a:tc>
                  <a:txBody>
                    <a:bodyPr/>
                    <a:lstStyle/>
                    <a:p>
                      <a:pPr algn="l" fontAlgn="b"/>
                      <a:r>
                        <a:rPr lang="en-US" sz="1600" b="0" i="0" u="none" strike="noStrike" dirty="0">
                          <a:solidFill>
                            <a:srgbClr val="000000"/>
                          </a:solidFill>
                          <a:effectLst/>
                          <a:latin typeface="Calibri" panose="020F0502020204030204" pitchFamily="34" charset="0"/>
                        </a:rPr>
                        <a:t>TCM</a:t>
                      </a:r>
                    </a:p>
                  </a:txBody>
                  <a:tcPr marL="9525" marR="9525" marT="9525" marB="0" anchor="ctr"/>
                </a:tc>
                <a:tc>
                  <a:txBody>
                    <a:bodyPr/>
                    <a:lstStyle/>
                    <a:p>
                      <a:pPr algn="r" fontAlgn="b"/>
                      <a:r>
                        <a:rPr lang="en-US" sz="1600" b="0" i="0" u="none" strike="noStrike">
                          <a:solidFill>
                            <a:srgbClr val="000000"/>
                          </a:solidFill>
                          <a:effectLst/>
                          <a:latin typeface="Calibri" panose="020F0502020204030204" pitchFamily="34" charset="0"/>
                        </a:rPr>
                        <a:t>55.27%</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28.01%</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16.72%</a:t>
                      </a:r>
                    </a:p>
                  </a:txBody>
                  <a:tcPr marL="9525" marR="9525" marT="9525" marB="0" anchor="ct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347181049"/>
              </p:ext>
            </p:extLst>
          </p:nvPr>
        </p:nvGraphicFramePr>
        <p:xfrm>
          <a:off x="5170311" y="1369098"/>
          <a:ext cx="3648909" cy="485906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F7C12BC4-994B-473A-871F-46235A85AC2B}" type="slidenum">
              <a:rPr lang="en-US" smtClean="0"/>
              <a:pPr/>
              <a:t>12</a:t>
            </a:fld>
            <a:endParaRPr lang="en-US" dirty="0"/>
          </a:p>
        </p:txBody>
      </p:sp>
    </p:spTree>
    <p:extLst>
      <p:ext uri="{BB962C8B-B14F-4D97-AF65-F5344CB8AC3E}">
        <p14:creationId xmlns:p14="http://schemas.microsoft.com/office/powerpoint/2010/main" val="2393887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to the 2015 WIMCR Tool</a:t>
            </a:r>
            <a:endParaRPr lang="en-US" dirty="0"/>
          </a:p>
        </p:txBody>
      </p:sp>
      <p:sp>
        <p:nvSpPr>
          <p:cNvPr id="3" name="Content Placeholder 2"/>
          <p:cNvSpPr>
            <a:spLocks noGrp="1"/>
          </p:cNvSpPr>
          <p:nvPr>
            <p:ph idx="1"/>
          </p:nvPr>
        </p:nvSpPr>
        <p:spPr/>
        <p:txBody>
          <a:bodyPr/>
          <a:lstStyle/>
          <a:p>
            <a:pPr marL="0" lvl="0" indent="0">
              <a:buNone/>
            </a:pPr>
            <a:r>
              <a:rPr lang="en-US" b="1" dirty="0"/>
              <a:t>CCS integration in the WIMCR </a:t>
            </a:r>
            <a:r>
              <a:rPr lang="en-US" b="1" dirty="0" smtClean="0"/>
              <a:t>tool</a:t>
            </a:r>
          </a:p>
          <a:p>
            <a:pPr lvl="0"/>
            <a:endParaRPr lang="en-US" dirty="0"/>
          </a:p>
          <a:p>
            <a:pPr lvl="0"/>
            <a:endParaRPr lang="en-US" dirty="0"/>
          </a:p>
          <a:p>
            <a:endParaRPr lang="en-US" dirty="0"/>
          </a:p>
        </p:txBody>
      </p:sp>
      <p:pic>
        <p:nvPicPr>
          <p:cNvPr id="8" name="Picture 7"/>
          <p:cNvPicPr>
            <a:picLocks noChangeAspect="1"/>
          </p:cNvPicPr>
          <p:nvPr/>
        </p:nvPicPr>
        <p:blipFill>
          <a:blip r:embed="rId2"/>
          <a:stretch>
            <a:fillRect/>
          </a:stretch>
        </p:blipFill>
        <p:spPr>
          <a:xfrm>
            <a:off x="1589809" y="1686279"/>
            <a:ext cx="5704609" cy="4749643"/>
          </a:xfrm>
          <a:prstGeom prst="rect">
            <a:avLst/>
          </a:prstGeom>
        </p:spPr>
      </p:pic>
      <p:sp>
        <p:nvSpPr>
          <p:cNvPr id="5" name="Slide Number Placeholder 4"/>
          <p:cNvSpPr>
            <a:spLocks noGrp="1"/>
          </p:cNvSpPr>
          <p:nvPr>
            <p:ph type="sldNum" sz="quarter" idx="12"/>
          </p:nvPr>
        </p:nvSpPr>
        <p:spPr/>
        <p:txBody>
          <a:bodyPr/>
          <a:lstStyle/>
          <a:p>
            <a:fld id="{F7C12BC4-994B-473A-871F-46235A85AC2B}" type="slidenum">
              <a:rPr lang="en-US" smtClean="0"/>
              <a:pPr/>
              <a:t>13</a:t>
            </a:fld>
            <a:endParaRPr lang="en-US" dirty="0"/>
          </a:p>
        </p:txBody>
      </p:sp>
    </p:spTree>
    <p:extLst>
      <p:ext uri="{BB962C8B-B14F-4D97-AF65-F5344CB8AC3E}">
        <p14:creationId xmlns:p14="http://schemas.microsoft.com/office/powerpoint/2010/main" val="3273837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Service Checklist</a:t>
            </a:r>
          </a:p>
        </p:txBody>
      </p:sp>
      <p:sp>
        <p:nvSpPr>
          <p:cNvPr id="3" name="Content Placeholder 2"/>
          <p:cNvSpPr>
            <a:spLocks noGrp="1"/>
          </p:cNvSpPr>
          <p:nvPr>
            <p:ph idx="1"/>
          </p:nvPr>
        </p:nvSpPr>
        <p:spPr/>
        <p:txBody>
          <a:bodyPr>
            <a:normAutofit/>
          </a:bodyPr>
          <a:lstStyle/>
          <a:p>
            <a:pPr marL="0" lvl="0" indent="0">
              <a:buNone/>
            </a:pPr>
            <a:r>
              <a:rPr lang="en-US" b="1" dirty="0" smtClean="0">
                <a:solidFill>
                  <a:schemeClr val="tx1"/>
                </a:solidFill>
              </a:rPr>
              <a:t>Direct </a:t>
            </a:r>
            <a:r>
              <a:rPr lang="en-US" b="1" dirty="0">
                <a:solidFill>
                  <a:schemeClr val="tx1"/>
                </a:solidFill>
              </a:rPr>
              <a:t>service checklist </a:t>
            </a:r>
            <a:r>
              <a:rPr lang="en-US" b="1" dirty="0" smtClean="0">
                <a:solidFill>
                  <a:schemeClr val="tx1"/>
                </a:solidFill>
              </a:rPr>
              <a:t>for Psychosocial Rehabilitation</a:t>
            </a:r>
          </a:p>
          <a:p>
            <a:r>
              <a:rPr lang="en-US" dirty="0" smtClean="0">
                <a:solidFill>
                  <a:schemeClr val="tx1"/>
                </a:solidFill>
              </a:rPr>
              <a:t>Psychosocial Rehabilitation </a:t>
            </a:r>
            <a:r>
              <a:rPr lang="en-US" dirty="0" smtClean="0"/>
              <a:t>services are provided </a:t>
            </a:r>
            <a:r>
              <a:rPr lang="en-US" dirty="0"/>
              <a:t>to enable recipients to better manage the symptoms of their behavioral health issues, to increase their independence, and to achieve effective levels of functioning in the community and at home. </a:t>
            </a:r>
            <a:endParaRPr lang="en-US" dirty="0" smtClean="0"/>
          </a:p>
          <a:p>
            <a:r>
              <a:rPr lang="en-US" dirty="0" smtClean="0"/>
              <a:t>Psychosocial </a:t>
            </a:r>
            <a:r>
              <a:rPr lang="en-US" dirty="0"/>
              <a:t>rehabilitation services can provide services in an individual, family, or group setting. </a:t>
            </a:r>
            <a:endParaRPr lang="en-US" b="1" dirty="0" smtClean="0">
              <a:solidFill>
                <a:schemeClr val="tx1"/>
              </a:solidFill>
            </a:endParaRPr>
          </a:p>
          <a:p>
            <a:pPr marL="0" lvl="0" indent="0">
              <a:buNone/>
            </a:pPr>
            <a:endParaRPr lang="en-US" b="1" dirty="0">
              <a:solidFill>
                <a:schemeClr val="tx1"/>
              </a:solidFill>
            </a:endParaRPr>
          </a:p>
          <a:p>
            <a:pPr marL="0" lvl="0" indent="0">
              <a:buNone/>
            </a:pPr>
            <a:endParaRPr lang="en-US" b="1" dirty="0" smtClean="0">
              <a:solidFill>
                <a:schemeClr val="tx1"/>
              </a:solidFill>
            </a:endParaRPr>
          </a:p>
          <a:p>
            <a:pPr marL="0" lvl="0" indent="0">
              <a:buNone/>
            </a:pPr>
            <a:endParaRPr lang="en-US" b="1" dirty="0">
              <a:solidFill>
                <a:schemeClr val="tx1"/>
              </a:solidFill>
            </a:endParaRPr>
          </a:p>
          <a:p>
            <a:pPr marL="0" lvl="0" indent="0">
              <a:buNone/>
            </a:pPr>
            <a:endParaRPr lang="en-US" b="1" dirty="0" smtClean="0">
              <a:solidFill>
                <a:schemeClr val="tx1"/>
              </a:solidFill>
            </a:endParaRPr>
          </a:p>
          <a:p>
            <a:pPr marL="0" lvl="0" indent="0">
              <a:buNone/>
            </a:pPr>
            <a:endParaRPr lang="en-US" b="1" dirty="0" smtClean="0">
              <a:solidFill>
                <a:schemeClr val="tx1"/>
              </a:solidFill>
            </a:endParaRPr>
          </a:p>
          <a:p>
            <a:pPr marL="0" lvl="0" indent="0">
              <a:buNone/>
            </a:pPr>
            <a:endParaRPr lang="en-US" b="1" dirty="0">
              <a:solidFill>
                <a:schemeClr val="tx1"/>
              </a:solidFill>
            </a:endParaRPr>
          </a:p>
          <a:p>
            <a:pPr marL="0" lvl="0" indent="0">
              <a:buNone/>
            </a:pPr>
            <a:r>
              <a:rPr lang="en-US" b="1" dirty="0" smtClean="0">
                <a:solidFill>
                  <a:schemeClr val="tx1"/>
                </a:solidFill>
              </a:rPr>
              <a:t>*Community Recovery Services (CRS) are currently not part of the cost settlement process. </a:t>
            </a:r>
            <a:endParaRPr lang="en-US" b="1" dirty="0">
              <a:solidFill>
                <a:schemeClr val="tx1"/>
              </a:solidFill>
            </a:endParaRPr>
          </a:p>
          <a:p>
            <a:pPr marL="0" lvl="0" indent="0">
              <a:buNone/>
            </a:pPr>
            <a:endParaRPr lang="en-US" b="1" dirty="0" smtClean="0">
              <a:solidFill>
                <a:schemeClr val="tx1"/>
              </a:solidFill>
            </a:endParaRPr>
          </a:p>
          <a:p>
            <a:pPr marL="0" lvl="0" indent="0">
              <a:buNone/>
            </a:pPr>
            <a:endParaRPr lang="en-US" b="1" dirty="0">
              <a:solidFill>
                <a:schemeClr val="tx1"/>
              </a:solidFill>
            </a:endParaRPr>
          </a:p>
          <a:p>
            <a:pPr marL="0" lvl="0" indent="0">
              <a:buNone/>
            </a:pPr>
            <a:endParaRPr lang="en-US" b="1" dirty="0">
              <a:solidFill>
                <a:schemeClr val="tx1"/>
              </a:solidFill>
            </a:endParaRPr>
          </a:p>
          <a:p>
            <a:pPr marL="0" lvl="0" indent="0">
              <a:buNone/>
            </a:pPr>
            <a:endParaRPr lang="en-US" b="1" dirty="0">
              <a:solidFill>
                <a:schemeClr val="tx1"/>
              </a:solidFill>
            </a:endParaRPr>
          </a:p>
          <a:p>
            <a:endParaRPr lang="en-US" dirty="0"/>
          </a:p>
        </p:txBody>
      </p:sp>
      <p:pic>
        <p:nvPicPr>
          <p:cNvPr id="6" name="Picture 5" descr="C:\Users\MSHAUG~1\AppData\Local\Temp\SNAGHTML2306ba70.PNG"/>
          <p:cNvPicPr/>
          <p:nvPr/>
        </p:nvPicPr>
        <p:blipFill>
          <a:blip r:embed="rId2">
            <a:extLst>
              <a:ext uri="{28A0092B-C50C-407E-A947-70E740481C1C}">
                <a14:useLocalDpi xmlns:a14="http://schemas.microsoft.com/office/drawing/2010/main" val="0"/>
              </a:ext>
            </a:extLst>
          </a:blip>
          <a:srcRect/>
          <a:stretch>
            <a:fillRect/>
          </a:stretch>
        </p:blipFill>
        <p:spPr bwMode="auto">
          <a:xfrm>
            <a:off x="948170" y="3530922"/>
            <a:ext cx="7247659" cy="1399951"/>
          </a:xfrm>
          <a:prstGeom prst="rect">
            <a:avLst/>
          </a:prstGeom>
          <a:noFill/>
          <a:ln>
            <a:noFill/>
          </a:ln>
        </p:spPr>
      </p:pic>
      <p:sp>
        <p:nvSpPr>
          <p:cNvPr id="5" name="Slide Number Placeholder 4"/>
          <p:cNvSpPr>
            <a:spLocks noGrp="1"/>
          </p:cNvSpPr>
          <p:nvPr>
            <p:ph type="sldNum" sz="quarter" idx="12"/>
          </p:nvPr>
        </p:nvSpPr>
        <p:spPr/>
        <p:txBody>
          <a:bodyPr/>
          <a:lstStyle/>
          <a:p>
            <a:fld id="{F7C12BC4-994B-473A-871F-46235A85AC2B}" type="slidenum">
              <a:rPr lang="en-US" smtClean="0"/>
              <a:pPr/>
              <a:t>14</a:t>
            </a:fld>
            <a:endParaRPr lang="en-US" dirty="0"/>
          </a:p>
        </p:txBody>
      </p:sp>
    </p:spTree>
    <p:extLst>
      <p:ext uri="{BB962C8B-B14F-4D97-AF65-F5344CB8AC3E}">
        <p14:creationId xmlns:p14="http://schemas.microsoft.com/office/powerpoint/2010/main" val="2062490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Service Checklist</a:t>
            </a:r>
            <a:endParaRPr lang="en-US" dirty="0"/>
          </a:p>
        </p:txBody>
      </p:sp>
      <p:sp>
        <p:nvSpPr>
          <p:cNvPr id="3" name="Content Placeholder 2"/>
          <p:cNvSpPr>
            <a:spLocks noGrp="1"/>
          </p:cNvSpPr>
          <p:nvPr>
            <p:ph idx="1"/>
          </p:nvPr>
        </p:nvSpPr>
        <p:spPr/>
        <p:txBody>
          <a:bodyPr/>
          <a:lstStyle/>
          <a:p>
            <a:pPr marL="0" lvl="0" indent="0">
              <a:buNone/>
            </a:pPr>
            <a:r>
              <a:rPr lang="en-US" b="1" dirty="0" smtClean="0">
                <a:solidFill>
                  <a:schemeClr val="tx1"/>
                </a:solidFill>
              </a:rPr>
              <a:t>Direct </a:t>
            </a:r>
            <a:r>
              <a:rPr lang="en-US" b="1" dirty="0">
                <a:solidFill>
                  <a:schemeClr val="tx1"/>
                </a:solidFill>
              </a:rPr>
              <a:t>service checklist with service level checklist</a:t>
            </a:r>
          </a:p>
          <a:p>
            <a:endParaRPr lang="en-US" dirty="0" smtClean="0"/>
          </a:p>
          <a:p>
            <a:endParaRPr lang="en-US" dirty="0"/>
          </a:p>
          <a:p>
            <a:endParaRPr lang="en-US" dirty="0"/>
          </a:p>
        </p:txBody>
      </p:sp>
      <p:pic>
        <p:nvPicPr>
          <p:cNvPr id="6" name="Picture 5" descr="C:\Users\MSHAUG~1\AppData\Local\Temp\SNAGHTML230925fe.PNG"/>
          <p:cNvPicPr/>
          <p:nvPr/>
        </p:nvPicPr>
        <p:blipFill>
          <a:blip r:embed="rId2">
            <a:extLst>
              <a:ext uri="{28A0092B-C50C-407E-A947-70E740481C1C}">
                <a14:useLocalDpi xmlns:a14="http://schemas.microsoft.com/office/drawing/2010/main" val="0"/>
              </a:ext>
            </a:extLst>
          </a:blip>
          <a:srcRect/>
          <a:stretch>
            <a:fillRect/>
          </a:stretch>
        </p:blipFill>
        <p:spPr bwMode="auto">
          <a:xfrm>
            <a:off x="771524" y="1743690"/>
            <a:ext cx="7894493" cy="4532419"/>
          </a:xfrm>
          <a:prstGeom prst="rect">
            <a:avLst/>
          </a:prstGeom>
          <a:noFill/>
          <a:ln>
            <a:noFill/>
          </a:ln>
        </p:spPr>
      </p:pic>
      <p:sp>
        <p:nvSpPr>
          <p:cNvPr id="5" name="Slide Number Placeholder 4"/>
          <p:cNvSpPr>
            <a:spLocks noGrp="1"/>
          </p:cNvSpPr>
          <p:nvPr>
            <p:ph type="sldNum" sz="quarter" idx="12"/>
          </p:nvPr>
        </p:nvSpPr>
        <p:spPr/>
        <p:txBody>
          <a:bodyPr/>
          <a:lstStyle/>
          <a:p>
            <a:fld id="{F7C12BC4-994B-473A-871F-46235A85AC2B}" type="slidenum">
              <a:rPr lang="en-US" smtClean="0"/>
              <a:pPr/>
              <a:t>15</a:t>
            </a:fld>
            <a:endParaRPr lang="en-US" dirty="0"/>
          </a:p>
        </p:txBody>
      </p:sp>
    </p:spTree>
    <p:extLst>
      <p:ext uri="{BB962C8B-B14F-4D97-AF65-F5344CB8AC3E}">
        <p14:creationId xmlns:p14="http://schemas.microsoft.com/office/powerpoint/2010/main" val="1061916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Service Checklist</a:t>
            </a:r>
          </a:p>
        </p:txBody>
      </p:sp>
      <p:sp>
        <p:nvSpPr>
          <p:cNvPr id="3" name="Content Placeholder 2"/>
          <p:cNvSpPr>
            <a:spLocks noGrp="1"/>
          </p:cNvSpPr>
          <p:nvPr>
            <p:ph idx="1"/>
          </p:nvPr>
        </p:nvSpPr>
        <p:spPr/>
        <p:txBody>
          <a:bodyPr/>
          <a:lstStyle/>
          <a:p>
            <a:pPr marL="0" indent="0">
              <a:buNone/>
            </a:pPr>
            <a:r>
              <a:rPr lang="en-US" b="1" dirty="0" smtClean="0"/>
              <a:t>Professional </a:t>
            </a:r>
            <a:r>
              <a:rPr lang="en-US" b="1" dirty="0"/>
              <a:t>T</a:t>
            </a:r>
            <a:r>
              <a:rPr lang="en-US" b="1" dirty="0" smtClean="0"/>
              <a:t>ypes</a:t>
            </a:r>
          </a:p>
          <a:p>
            <a:pPr marL="0" indent="0">
              <a:buNone/>
            </a:pPr>
            <a:endParaRPr lang="en-US" dirty="0"/>
          </a:p>
          <a:p>
            <a:pPr marL="0" indent="0">
              <a:buNone/>
            </a:pPr>
            <a:endParaRPr lang="en-US" dirty="0" smtClean="0"/>
          </a:p>
          <a:p>
            <a:pPr marL="0" indent="0">
              <a:buNone/>
            </a:pPr>
            <a:r>
              <a:rPr lang="en-US" b="1" dirty="0" smtClean="0"/>
              <a:t>Professional Type Detail</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Professional detail selected and certification</a:t>
            </a:r>
          </a:p>
          <a:p>
            <a:pPr marL="0" indent="0">
              <a:buNone/>
            </a:pPr>
            <a:endParaRPr lang="en-US" dirty="0" smtClean="0"/>
          </a:p>
          <a:p>
            <a:pPr marL="0" indent="0">
              <a:buNone/>
            </a:pPr>
            <a:endParaRPr lang="en-US" dirty="0"/>
          </a:p>
          <a:p>
            <a:pPr marL="0" indent="0">
              <a:buNone/>
            </a:pPr>
            <a:endParaRPr lang="en-US" dirty="0"/>
          </a:p>
        </p:txBody>
      </p:sp>
      <p:pic>
        <p:nvPicPr>
          <p:cNvPr id="6" name="Picture 5"/>
          <p:cNvPicPr/>
          <p:nvPr/>
        </p:nvPicPr>
        <p:blipFill>
          <a:blip r:embed="rId2"/>
          <a:stretch>
            <a:fillRect/>
          </a:stretch>
        </p:blipFill>
        <p:spPr>
          <a:xfrm>
            <a:off x="851621" y="1693739"/>
            <a:ext cx="6734175" cy="557530"/>
          </a:xfrm>
          <a:prstGeom prst="rect">
            <a:avLst/>
          </a:prstGeom>
        </p:spPr>
      </p:pic>
      <p:pic>
        <p:nvPicPr>
          <p:cNvPr id="7" name="Picture 6" descr="C:\Users\MSHAUG~1\AppData\Local\Temp\SNAGHTML23249e88.PNG"/>
          <p:cNvPicPr/>
          <p:nvPr/>
        </p:nvPicPr>
        <p:blipFill>
          <a:blip r:embed="rId3">
            <a:extLst>
              <a:ext uri="{28A0092B-C50C-407E-A947-70E740481C1C}">
                <a14:useLocalDpi xmlns:a14="http://schemas.microsoft.com/office/drawing/2010/main" val="0"/>
              </a:ext>
            </a:extLst>
          </a:blip>
          <a:srcRect/>
          <a:stretch>
            <a:fillRect/>
          </a:stretch>
        </p:blipFill>
        <p:spPr bwMode="auto">
          <a:xfrm>
            <a:off x="851621" y="2730305"/>
            <a:ext cx="6858000" cy="1612265"/>
          </a:xfrm>
          <a:prstGeom prst="rect">
            <a:avLst/>
          </a:prstGeom>
          <a:noFill/>
          <a:ln>
            <a:noFill/>
          </a:ln>
        </p:spPr>
      </p:pic>
      <p:pic>
        <p:nvPicPr>
          <p:cNvPr id="8" name="Picture 7" descr="C:\Users\MSHAUG~1\AppData\Local\Temp\SNAGHTML232afb38.PNG"/>
          <p:cNvPicPr/>
          <p:nvPr/>
        </p:nvPicPr>
        <p:blipFill>
          <a:blip r:embed="rId4">
            <a:extLst>
              <a:ext uri="{28A0092B-C50C-407E-A947-70E740481C1C}">
                <a14:useLocalDpi xmlns:a14="http://schemas.microsoft.com/office/drawing/2010/main" val="0"/>
              </a:ext>
            </a:extLst>
          </a:blip>
          <a:srcRect/>
          <a:stretch>
            <a:fillRect/>
          </a:stretch>
        </p:blipFill>
        <p:spPr bwMode="auto">
          <a:xfrm>
            <a:off x="727796" y="4774651"/>
            <a:ext cx="6858000" cy="1588135"/>
          </a:xfrm>
          <a:prstGeom prst="rect">
            <a:avLst/>
          </a:prstGeom>
          <a:noFill/>
          <a:ln>
            <a:noFill/>
          </a:ln>
        </p:spPr>
      </p:pic>
      <p:sp>
        <p:nvSpPr>
          <p:cNvPr id="5" name="Slide Number Placeholder 4"/>
          <p:cNvSpPr>
            <a:spLocks noGrp="1"/>
          </p:cNvSpPr>
          <p:nvPr>
            <p:ph type="sldNum" sz="quarter" idx="12"/>
          </p:nvPr>
        </p:nvSpPr>
        <p:spPr/>
        <p:txBody>
          <a:bodyPr/>
          <a:lstStyle/>
          <a:p>
            <a:fld id="{F7C12BC4-994B-473A-871F-46235A85AC2B}" type="slidenum">
              <a:rPr lang="en-US" smtClean="0"/>
              <a:pPr/>
              <a:t>16</a:t>
            </a:fld>
            <a:endParaRPr lang="en-US" dirty="0"/>
          </a:p>
        </p:txBody>
      </p:sp>
    </p:spTree>
    <p:extLst>
      <p:ext uri="{BB962C8B-B14F-4D97-AF65-F5344CB8AC3E}">
        <p14:creationId xmlns:p14="http://schemas.microsoft.com/office/powerpoint/2010/main" val="1734700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Page</a:t>
            </a:r>
            <a:endParaRPr lang="en-US" dirty="0"/>
          </a:p>
        </p:txBody>
      </p:sp>
      <p:pic>
        <p:nvPicPr>
          <p:cNvPr id="7" name="Content Placeholder 6"/>
          <p:cNvPicPr>
            <a:picLocks noGrp="1" noChangeAspect="1"/>
          </p:cNvPicPr>
          <p:nvPr>
            <p:ph idx="1"/>
          </p:nvPr>
        </p:nvPicPr>
        <p:blipFill>
          <a:blip r:embed="rId2"/>
          <a:stretch>
            <a:fillRect/>
          </a:stretch>
        </p:blipFill>
        <p:spPr>
          <a:xfrm>
            <a:off x="1210429" y="1273464"/>
            <a:ext cx="6723141" cy="4830763"/>
          </a:xfrm>
          <a:prstGeom prst="rect">
            <a:avLst/>
          </a:prstGeom>
        </p:spPr>
      </p:pic>
      <p:sp>
        <p:nvSpPr>
          <p:cNvPr id="3" name="Slide Number Placeholder 2"/>
          <p:cNvSpPr>
            <a:spLocks noGrp="1"/>
          </p:cNvSpPr>
          <p:nvPr>
            <p:ph type="sldNum" sz="quarter" idx="12"/>
          </p:nvPr>
        </p:nvSpPr>
        <p:spPr/>
        <p:txBody>
          <a:bodyPr/>
          <a:lstStyle/>
          <a:p>
            <a:fld id="{F7C12BC4-994B-473A-871F-46235A85AC2B}" type="slidenum">
              <a:rPr lang="en-US" smtClean="0"/>
              <a:pPr/>
              <a:t>17</a:t>
            </a:fld>
            <a:endParaRPr lang="en-US" dirty="0"/>
          </a:p>
        </p:txBody>
      </p:sp>
    </p:spTree>
    <p:extLst>
      <p:ext uri="{BB962C8B-B14F-4D97-AF65-F5344CB8AC3E}">
        <p14:creationId xmlns:p14="http://schemas.microsoft.com/office/powerpoint/2010/main" val="427526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WIMCR/CCS Guidance and Compliance</a:t>
            </a:r>
            <a:endParaRPr lang="en-US" dirty="0"/>
          </a:p>
        </p:txBody>
      </p:sp>
      <p:sp>
        <p:nvSpPr>
          <p:cNvPr id="3" name="Content Placeholder 2"/>
          <p:cNvSpPr>
            <a:spLocks noGrp="1"/>
          </p:cNvSpPr>
          <p:nvPr>
            <p:ph idx="1"/>
          </p:nvPr>
        </p:nvSpPr>
        <p:spPr/>
        <p:txBody>
          <a:bodyPr/>
          <a:lstStyle/>
          <a:p>
            <a:pPr marL="0" lvl="0" indent="0">
              <a:buNone/>
            </a:pPr>
            <a:r>
              <a:rPr lang="en-US" sz="1800" dirty="0" smtClean="0"/>
              <a:t>1. WIMCR/CCS Guidance</a:t>
            </a:r>
          </a:p>
          <a:p>
            <a:pPr marL="800100" lvl="1" indent="-342900">
              <a:buFont typeface="+mj-lt"/>
              <a:buAutoNum type="alphaUcPeriod"/>
            </a:pPr>
            <a:r>
              <a:rPr lang="en-US" sz="1600" dirty="0" smtClean="0"/>
              <a:t>Intergovernmental agreements</a:t>
            </a:r>
          </a:p>
          <a:p>
            <a:pPr marL="800100" lvl="1" indent="-342900">
              <a:buFont typeface="+mj-lt"/>
              <a:buAutoNum type="alphaUcPeriod"/>
            </a:pPr>
            <a:r>
              <a:rPr lang="en-US" sz="1600" dirty="0" smtClean="0"/>
              <a:t>Group participant units</a:t>
            </a:r>
          </a:p>
          <a:p>
            <a:pPr marL="800100" lvl="1" indent="-342900">
              <a:buFont typeface="+mj-lt"/>
              <a:buAutoNum type="alphaUcPeriod"/>
            </a:pPr>
            <a:r>
              <a:rPr lang="en-US" sz="1600" dirty="0" smtClean="0"/>
              <a:t>CCS start up costs</a:t>
            </a:r>
          </a:p>
          <a:p>
            <a:pPr marL="0" indent="0">
              <a:buNone/>
            </a:pPr>
            <a:r>
              <a:rPr lang="en-US" sz="1800" dirty="0" smtClean="0"/>
              <a:t>2. CMS Compliance Questions and Answers</a:t>
            </a:r>
            <a:endParaRPr lang="en-US" sz="1800" dirty="0"/>
          </a:p>
          <a:p>
            <a:pPr marL="800100" lvl="1" indent="-342900">
              <a:buFont typeface="+mj-lt"/>
              <a:buAutoNum type="alphaUcPeriod"/>
            </a:pPr>
            <a:r>
              <a:rPr lang="en-US" sz="1600" dirty="0"/>
              <a:t>County </a:t>
            </a:r>
            <a:r>
              <a:rPr lang="en-US" sz="1600" dirty="0" smtClean="0"/>
              <a:t>agency </a:t>
            </a:r>
            <a:r>
              <a:rPr lang="en-US" sz="1600" dirty="0"/>
              <a:t>overview </a:t>
            </a:r>
            <a:r>
              <a:rPr lang="en-US" sz="1600" dirty="0" smtClean="0"/>
              <a:t>guidance</a:t>
            </a:r>
          </a:p>
          <a:p>
            <a:pPr marL="800100" lvl="1" indent="-342900">
              <a:buFont typeface="+mj-lt"/>
              <a:buAutoNum type="alphaUcPeriod"/>
            </a:pPr>
            <a:r>
              <a:rPr lang="en-US" sz="1600" dirty="0" smtClean="0"/>
              <a:t>Overhead </a:t>
            </a:r>
            <a:r>
              <a:rPr lang="en-US" sz="1600" dirty="0"/>
              <a:t>allocation for contractors</a:t>
            </a:r>
          </a:p>
          <a:p>
            <a:pPr marL="800100" lvl="1" indent="-342900">
              <a:buFont typeface="+mj-lt"/>
              <a:buAutoNum type="alphaUcPeriod"/>
            </a:pPr>
            <a:r>
              <a:rPr lang="en-US" sz="1600" dirty="0"/>
              <a:t>Direct support and overhead personnel</a:t>
            </a:r>
          </a:p>
          <a:p>
            <a:pPr marL="800100" lvl="1" indent="-342900">
              <a:buFont typeface="+mj-lt"/>
              <a:buAutoNum type="alphaUcPeriod"/>
            </a:pPr>
            <a:r>
              <a:rPr lang="en-US" sz="1600" dirty="0" smtClean="0"/>
              <a:t>Federal </a:t>
            </a:r>
            <a:r>
              <a:rPr lang="en-US" sz="1600" dirty="0"/>
              <a:t>funds and reductions</a:t>
            </a:r>
          </a:p>
          <a:p>
            <a:pPr marL="800100" lvl="1" indent="-342900">
              <a:buFont typeface="+mj-lt"/>
              <a:buAutoNum type="alphaUcPeriod"/>
            </a:pPr>
            <a:r>
              <a:rPr lang="en-US" sz="1600" dirty="0"/>
              <a:t>Time Tracking</a:t>
            </a:r>
          </a:p>
          <a:p>
            <a:pPr marL="800100" lvl="1" indent="-342900">
              <a:buFont typeface="+mj-lt"/>
              <a:buAutoNum type="alphaUcPeriod"/>
            </a:pPr>
            <a:r>
              <a:rPr lang="en-US" sz="1600" dirty="0" smtClean="0"/>
              <a:t>Reasonable costs</a:t>
            </a:r>
          </a:p>
          <a:p>
            <a:pPr marL="800100" lvl="1" indent="-342900">
              <a:buFont typeface="+mj-lt"/>
              <a:buAutoNum type="alphaUcPeriod"/>
            </a:pPr>
            <a:r>
              <a:rPr lang="en-US" sz="1600" dirty="0" smtClean="0"/>
              <a:t>CRS updates</a:t>
            </a:r>
          </a:p>
          <a:p>
            <a:pPr marL="0" indent="0">
              <a:buNone/>
            </a:pPr>
            <a:r>
              <a:rPr lang="en-US" sz="1800" dirty="0" smtClean="0"/>
              <a:t>3. Community Aids Reporting System (CARS) Payments</a:t>
            </a:r>
            <a:endParaRPr lang="en-US" sz="1800" dirty="0"/>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18</a:t>
            </a:fld>
            <a:endParaRPr lang="en-US" dirty="0"/>
          </a:p>
        </p:txBody>
      </p:sp>
    </p:spTree>
    <p:extLst>
      <p:ext uri="{BB962C8B-B14F-4D97-AF65-F5344CB8AC3E}">
        <p14:creationId xmlns:p14="http://schemas.microsoft.com/office/powerpoint/2010/main" val="2682886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WIMCR/CCS Guidance</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324887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49" y="667358"/>
            <a:ext cx="4544483" cy="905069"/>
          </a:xfrm>
        </p:spPr>
        <p:txBody>
          <a:bodyPr anchor="t" anchorCtr="0"/>
          <a:lstStyle/>
          <a:p>
            <a:r>
              <a:rPr lang="en-US" dirty="0"/>
              <a:t>Agenda</a:t>
            </a:r>
          </a:p>
        </p:txBody>
      </p:sp>
      <p:sp>
        <p:nvSpPr>
          <p:cNvPr id="7" name="Content Placeholder 2"/>
          <p:cNvSpPr>
            <a:spLocks noGrp="1"/>
          </p:cNvSpPr>
          <p:nvPr>
            <p:ph idx="1"/>
          </p:nvPr>
        </p:nvSpPr>
        <p:spPr>
          <a:xfrm>
            <a:off x="628650" y="1329267"/>
            <a:ext cx="4544483" cy="4851400"/>
          </a:xfrm>
        </p:spPr>
        <p:txBody>
          <a:bodyPr>
            <a:normAutofit/>
          </a:bodyPr>
          <a:lstStyle/>
          <a:p>
            <a:pPr marL="0" indent="0">
              <a:buNone/>
            </a:pPr>
            <a:r>
              <a:rPr lang="en-US" dirty="0" smtClean="0">
                <a:solidFill>
                  <a:srgbClr val="A2958A"/>
                </a:solidFill>
                <a:latin typeface="Rockwell" panose="02060603020205020403" pitchFamily="18" charset="0"/>
              </a:rPr>
              <a:t>1. WIMCR &amp; CCS Background</a:t>
            </a:r>
          </a:p>
          <a:p>
            <a:pPr marL="0" indent="0">
              <a:buNone/>
            </a:pPr>
            <a:r>
              <a:rPr lang="en-US" dirty="0">
                <a:solidFill>
                  <a:srgbClr val="A2958A"/>
                </a:solidFill>
                <a:latin typeface="Rockwell" panose="02060603020205020403" pitchFamily="18" charset="0"/>
              </a:rPr>
              <a:t>2</a:t>
            </a:r>
            <a:r>
              <a:rPr lang="en-US" dirty="0" smtClean="0">
                <a:solidFill>
                  <a:srgbClr val="A2958A"/>
                </a:solidFill>
                <a:latin typeface="Rockwell" panose="02060603020205020403" pitchFamily="18" charset="0"/>
              </a:rPr>
              <a:t>. Cost Settlement Overview</a:t>
            </a:r>
          </a:p>
          <a:p>
            <a:pPr marL="0" indent="0">
              <a:buNone/>
            </a:pPr>
            <a:r>
              <a:rPr lang="en-US" dirty="0">
                <a:solidFill>
                  <a:srgbClr val="A2958A"/>
                </a:solidFill>
                <a:latin typeface="Rockwell" panose="02060603020205020403" pitchFamily="18" charset="0"/>
              </a:rPr>
              <a:t>3</a:t>
            </a:r>
            <a:r>
              <a:rPr lang="en-US" dirty="0" smtClean="0">
                <a:solidFill>
                  <a:srgbClr val="A2958A"/>
                </a:solidFill>
                <a:latin typeface="Rockwell" panose="02060603020205020403" pitchFamily="18" charset="0"/>
              </a:rPr>
              <a:t>. 2014 WIMCR &amp; CCS Recap</a:t>
            </a:r>
          </a:p>
          <a:p>
            <a:pPr marL="0" indent="0">
              <a:buNone/>
            </a:pPr>
            <a:r>
              <a:rPr lang="en-US" dirty="0">
                <a:solidFill>
                  <a:srgbClr val="A2958A"/>
                </a:solidFill>
                <a:latin typeface="Rockwell" panose="02060603020205020403" pitchFamily="18" charset="0"/>
              </a:rPr>
              <a:t>4</a:t>
            </a:r>
            <a:r>
              <a:rPr lang="en-US" dirty="0" smtClean="0">
                <a:solidFill>
                  <a:srgbClr val="A2958A"/>
                </a:solidFill>
                <a:latin typeface="Rockwell" panose="02060603020205020403" pitchFamily="18" charset="0"/>
              </a:rPr>
              <a:t>. Improvements to the 2015 WIMCR Cost Reporting Tool</a:t>
            </a:r>
          </a:p>
          <a:p>
            <a:pPr marL="0" indent="0">
              <a:buNone/>
            </a:pPr>
            <a:r>
              <a:rPr lang="en-US" dirty="0">
                <a:solidFill>
                  <a:srgbClr val="A2958A"/>
                </a:solidFill>
                <a:latin typeface="Rockwell" panose="02060603020205020403" pitchFamily="18" charset="0"/>
              </a:rPr>
              <a:t>5</a:t>
            </a:r>
            <a:r>
              <a:rPr lang="en-US" dirty="0" smtClean="0">
                <a:solidFill>
                  <a:srgbClr val="A2958A"/>
                </a:solidFill>
                <a:latin typeface="Rockwell" panose="02060603020205020403" pitchFamily="18" charset="0"/>
              </a:rPr>
              <a:t>. WIMCR &amp; CCS Guidance</a:t>
            </a:r>
          </a:p>
          <a:p>
            <a:pPr marL="0" indent="0">
              <a:buNone/>
            </a:pPr>
            <a:r>
              <a:rPr lang="en-US" dirty="0">
                <a:solidFill>
                  <a:srgbClr val="A2958A"/>
                </a:solidFill>
                <a:latin typeface="Rockwell" panose="02060603020205020403" pitchFamily="18" charset="0"/>
              </a:rPr>
              <a:t>6</a:t>
            </a:r>
            <a:r>
              <a:rPr lang="en-US" dirty="0" smtClean="0">
                <a:solidFill>
                  <a:srgbClr val="A2958A"/>
                </a:solidFill>
                <a:latin typeface="Rockwell" panose="02060603020205020403" pitchFamily="18" charset="0"/>
              </a:rPr>
              <a:t>. Timeline and Next Steps</a:t>
            </a:r>
          </a:p>
          <a:p>
            <a:pPr marL="0" indent="0">
              <a:buNone/>
            </a:pPr>
            <a:r>
              <a:rPr lang="en-US" dirty="0">
                <a:solidFill>
                  <a:srgbClr val="A2958A"/>
                </a:solidFill>
                <a:latin typeface="Rockwell" panose="02060603020205020403" pitchFamily="18" charset="0"/>
              </a:rPr>
              <a:t>7</a:t>
            </a:r>
            <a:r>
              <a:rPr lang="en-US" dirty="0" smtClean="0">
                <a:solidFill>
                  <a:srgbClr val="A2958A"/>
                </a:solidFill>
                <a:latin typeface="Rockwell" panose="02060603020205020403" pitchFamily="18" charset="0"/>
              </a:rPr>
              <a:t>. Centers for Medicare and Medicaid Services (CMS) Update</a:t>
            </a:r>
          </a:p>
          <a:p>
            <a:pPr marL="0" indent="0">
              <a:buNone/>
            </a:pPr>
            <a:r>
              <a:rPr lang="en-US" dirty="0">
                <a:solidFill>
                  <a:srgbClr val="A2958A"/>
                </a:solidFill>
                <a:latin typeface="Rockwell" panose="02060603020205020403" pitchFamily="18" charset="0"/>
              </a:rPr>
              <a:t>8</a:t>
            </a:r>
            <a:r>
              <a:rPr lang="en-US" dirty="0" smtClean="0">
                <a:solidFill>
                  <a:srgbClr val="A2958A"/>
                </a:solidFill>
                <a:latin typeface="Rockwell" panose="02060603020205020403" pitchFamily="18" charset="0"/>
              </a:rPr>
              <a:t>. Contacts</a:t>
            </a:r>
          </a:p>
          <a:p>
            <a:pPr marL="0" indent="0">
              <a:buNone/>
            </a:pPr>
            <a:r>
              <a:rPr lang="en-US" dirty="0">
                <a:solidFill>
                  <a:srgbClr val="A2958A"/>
                </a:solidFill>
                <a:latin typeface="Rockwell" panose="02060603020205020403" pitchFamily="18" charset="0"/>
              </a:rPr>
              <a:t>9</a:t>
            </a:r>
            <a:r>
              <a:rPr lang="en-US" dirty="0" smtClean="0">
                <a:solidFill>
                  <a:srgbClr val="A2958A"/>
                </a:solidFill>
                <a:latin typeface="Rockwell" panose="02060603020205020403" pitchFamily="18" charset="0"/>
              </a:rPr>
              <a:t>. Questions</a:t>
            </a:r>
            <a:endParaRPr lang="en-US" dirty="0">
              <a:solidFill>
                <a:srgbClr val="A2958A"/>
              </a:solidFill>
              <a:latin typeface="Rockwell" panose="02060603020205020403" pitchFamily="18" charset="0"/>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86400" y="0"/>
            <a:ext cx="3657600" cy="6485467"/>
          </a:xfrm>
          <a:prstGeom prst="rect">
            <a:avLst/>
          </a:prstGeom>
        </p:spPr>
      </p:pic>
      <p:sp>
        <p:nvSpPr>
          <p:cNvPr id="3" name="Slide Number Placeholder 2"/>
          <p:cNvSpPr>
            <a:spLocks noGrp="1"/>
          </p:cNvSpPr>
          <p:nvPr>
            <p:ph type="sldNum" sz="quarter" idx="12"/>
          </p:nvPr>
        </p:nvSpPr>
        <p:spPr/>
        <p:txBody>
          <a:bodyPr/>
          <a:lstStyle/>
          <a:p>
            <a:fld id="{F7C12BC4-994B-473A-871F-46235A85AC2B}" type="slidenum">
              <a:rPr lang="en-US" smtClean="0"/>
              <a:pPr/>
              <a:t>2</a:t>
            </a:fld>
            <a:endParaRPr lang="en-US" dirty="0"/>
          </a:p>
        </p:txBody>
      </p:sp>
    </p:spTree>
    <p:extLst>
      <p:ext uri="{BB962C8B-B14F-4D97-AF65-F5344CB8AC3E}">
        <p14:creationId xmlns:p14="http://schemas.microsoft.com/office/powerpoint/2010/main" val="1776446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 - Intergovernmental Agreements</a:t>
            </a:r>
            <a:endParaRPr lang="en-US" dirty="0"/>
          </a:p>
        </p:txBody>
      </p:sp>
      <p:sp>
        <p:nvSpPr>
          <p:cNvPr id="7" name="Content Placeholder 6"/>
          <p:cNvSpPr>
            <a:spLocks noGrp="1"/>
          </p:cNvSpPr>
          <p:nvPr>
            <p:ph sz="half" idx="1"/>
          </p:nvPr>
        </p:nvSpPr>
        <p:spPr/>
        <p:txBody>
          <a:bodyPr>
            <a:normAutofit lnSpcReduction="10000"/>
          </a:bodyPr>
          <a:lstStyle/>
          <a:p>
            <a:pPr marL="0" indent="0">
              <a:buNone/>
            </a:pPr>
            <a:r>
              <a:rPr lang="en-US" u="sng" dirty="0" smtClean="0"/>
              <a:t>Intergovernmental Agreements Terminology</a:t>
            </a:r>
          </a:p>
          <a:p>
            <a:pPr marL="0" indent="0">
              <a:buNone/>
            </a:pPr>
            <a:r>
              <a:rPr lang="en-US" sz="1600" b="1" dirty="0" smtClean="0"/>
              <a:t>Intergovernmental Agreements: </a:t>
            </a:r>
            <a:r>
              <a:rPr lang="en-US" sz="1600" dirty="0" smtClean="0"/>
              <a:t>An intergovernmental agreement occurs when an employee of one county or tribal reporting entity provides services on behalf of a second reporting entity and the second reporting entity reimburses the first reporting entity for services provided. The graphic to the right shows an example of an intergovernmental agreement.</a:t>
            </a:r>
          </a:p>
          <a:p>
            <a:pPr marL="0" indent="0">
              <a:buNone/>
            </a:pPr>
            <a:r>
              <a:rPr lang="en-US" sz="1600" b="1" dirty="0" smtClean="0"/>
              <a:t>Regional Shared: </a:t>
            </a:r>
            <a:r>
              <a:rPr lang="en-US" sz="1600" dirty="0" smtClean="0"/>
              <a:t>The term regional shared is used to identify an individual or a category of overhead used to support multiple counties.</a:t>
            </a:r>
          </a:p>
          <a:p>
            <a:pPr marL="0" indent="0">
              <a:buNone/>
            </a:pPr>
            <a:r>
              <a:rPr lang="en-US" sz="1600" b="1" dirty="0" smtClean="0"/>
              <a:t>Revenue Offset: </a:t>
            </a:r>
            <a:r>
              <a:rPr lang="en-US" sz="1600" dirty="0" smtClean="0"/>
              <a:t>A revenue offset is the dollar amount paid from one county to another for services provided by a regional shared clinician or overhead provider.</a:t>
            </a:r>
          </a:p>
          <a:p>
            <a:pPr marL="0" indent="0">
              <a:buNone/>
            </a:pPr>
            <a:endParaRPr lang="en-US" dirty="0" smtClean="0"/>
          </a:p>
          <a:p>
            <a:pPr marL="0" indent="0">
              <a:buNone/>
            </a:pP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276" y="2057130"/>
            <a:ext cx="4405415" cy="2785033"/>
          </a:xfrm>
          <a:prstGeom prst="rect">
            <a:avLst/>
          </a:prstGeom>
        </p:spPr>
      </p:pic>
      <p:sp>
        <p:nvSpPr>
          <p:cNvPr id="3" name="Slide Number Placeholder 2"/>
          <p:cNvSpPr>
            <a:spLocks noGrp="1"/>
          </p:cNvSpPr>
          <p:nvPr>
            <p:ph type="sldNum" sz="quarter" idx="12"/>
          </p:nvPr>
        </p:nvSpPr>
        <p:spPr/>
        <p:txBody>
          <a:bodyPr/>
          <a:lstStyle/>
          <a:p>
            <a:fld id="{F7C12BC4-994B-473A-871F-46235A85AC2B}" type="slidenum">
              <a:rPr lang="en-US" smtClean="0"/>
              <a:pPr/>
              <a:t>20</a:t>
            </a:fld>
            <a:endParaRPr lang="en-US" dirty="0"/>
          </a:p>
        </p:txBody>
      </p:sp>
    </p:spTree>
    <p:extLst>
      <p:ext uri="{BB962C8B-B14F-4D97-AF65-F5344CB8AC3E}">
        <p14:creationId xmlns:p14="http://schemas.microsoft.com/office/powerpoint/2010/main" val="3476974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Intergovernmental Agreements</a:t>
            </a:r>
            <a:endParaRPr lang="en-US" dirty="0"/>
          </a:p>
        </p:txBody>
      </p:sp>
      <p:sp>
        <p:nvSpPr>
          <p:cNvPr id="8" name="Content Placeholder 7"/>
          <p:cNvSpPr>
            <a:spLocks noGrp="1"/>
          </p:cNvSpPr>
          <p:nvPr>
            <p:ph idx="1"/>
          </p:nvPr>
        </p:nvSpPr>
        <p:spPr/>
        <p:txBody>
          <a:bodyPr>
            <a:normAutofit lnSpcReduction="10000"/>
          </a:bodyPr>
          <a:lstStyle/>
          <a:p>
            <a:r>
              <a:rPr lang="en-US" dirty="0" smtClean="0"/>
              <a:t>CCS counties </a:t>
            </a:r>
            <a:r>
              <a:rPr lang="en-US" dirty="0"/>
              <a:t>have the flexibility to enter into contractual arrangements for service provision either among regional county entities or with non-county contractors. </a:t>
            </a:r>
          </a:p>
          <a:p>
            <a:pPr lvl="1"/>
            <a:r>
              <a:rPr lang="en-US" dirty="0"/>
              <a:t>A region may contract with a county outside of the region for services. This outside county would be treated as a subcontractor and would not have a county section on the cost report</a:t>
            </a:r>
            <a:r>
              <a:rPr lang="en-US" dirty="0" smtClean="0"/>
              <a:t>.</a:t>
            </a:r>
          </a:p>
          <a:p>
            <a:r>
              <a:rPr lang="en-US" dirty="0" smtClean="0"/>
              <a:t>WIMCR counties may </a:t>
            </a:r>
            <a:r>
              <a:rPr lang="en-US" dirty="0"/>
              <a:t>enter into contractual arrangements for service provision</a:t>
            </a:r>
            <a:r>
              <a:rPr lang="en-US" dirty="0" smtClean="0"/>
              <a:t> </a:t>
            </a:r>
            <a:r>
              <a:rPr lang="en-US" dirty="0" smtClean="0"/>
              <a:t>with </a:t>
            </a:r>
            <a:r>
              <a:rPr lang="en-US" dirty="0" smtClean="0"/>
              <a:t>neighboring counties.</a:t>
            </a:r>
          </a:p>
          <a:p>
            <a:r>
              <a:rPr lang="en-US" dirty="0" smtClean="0"/>
              <a:t>If </a:t>
            </a:r>
            <a:r>
              <a:rPr lang="en-US" dirty="0"/>
              <a:t>counties or tribes opt to contract with other counties or tribes within their region each must report the appropriate revenues and expenditures to avoid double-counting costs</a:t>
            </a:r>
            <a:r>
              <a:rPr lang="en-US" dirty="0" smtClean="0"/>
              <a:t>.</a:t>
            </a:r>
            <a:endParaRPr lang="en-US" dirty="0"/>
          </a:p>
          <a:p>
            <a:r>
              <a:rPr lang="en-US" dirty="0"/>
              <a:t>The county or tribe employing all shared staff:</a:t>
            </a:r>
          </a:p>
          <a:p>
            <a:pPr lvl="1"/>
            <a:r>
              <a:rPr lang="en-US" dirty="0"/>
              <a:t>R</a:t>
            </a:r>
            <a:r>
              <a:rPr lang="en-US" dirty="0" smtClean="0"/>
              <a:t>eports </a:t>
            </a:r>
            <a:r>
              <a:rPr lang="en-US" b="1" dirty="0"/>
              <a:t>total</a:t>
            </a:r>
            <a:r>
              <a:rPr lang="en-US" dirty="0"/>
              <a:t> salary and benefits paid to each shared employee</a:t>
            </a:r>
          </a:p>
          <a:p>
            <a:pPr lvl="1"/>
            <a:r>
              <a:rPr lang="en-US" smtClean="0"/>
              <a:t>Reports a r</a:t>
            </a:r>
            <a:r>
              <a:rPr lang="en-US" smtClean="0"/>
              <a:t>evenue </a:t>
            </a:r>
            <a:r>
              <a:rPr lang="en-US" dirty="0"/>
              <a:t>offset for all contract revenue received from another county or tribe for services provided by the regional shared employee. </a:t>
            </a:r>
          </a:p>
          <a:p>
            <a:pPr lvl="1"/>
            <a:r>
              <a:rPr lang="en-US" dirty="0"/>
              <a:t>R</a:t>
            </a:r>
            <a:r>
              <a:rPr lang="en-US" dirty="0" smtClean="0"/>
              <a:t>eports </a:t>
            </a:r>
            <a:r>
              <a:rPr lang="en-US" b="1" dirty="0"/>
              <a:t>total</a:t>
            </a:r>
            <a:r>
              <a:rPr lang="en-US" dirty="0"/>
              <a:t> hours </a:t>
            </a:r>
            <a:r>
              <a:rPr lang="en-US" dirty="0" smtClean="0"/>
              <a:t>for direct service </a:t>
            </a:r>
            <a:r>
              <a:rPr lang="en-US" dirty="0"/>
              <a:t>or </a:t>
            </a:r>
            <a:r>
              <a:rPr lang="en-US" dirty="0" smtClean="0"/>
              <a:t>Full Time Employees (FTEs) for overhead</a:t>
            </a:r>
            <a:r>
              <a:rPr lang="en-US" dirty="0"/>
              <a:t>,</a:t>
            </a:r>
            <a:r>
              <a:rPr lang="en-US" dirty="0" smtClean="0"/>
              <a:t> </a:t>
            </a:r>
            <a:r>
              <a:rPr lang="en-US" dirty="0"/>
              <a:t>as well as an offset for hours worked on behalf of another reporting entity. </a:t>
            </a:r>
          </a:p>
          <a:p>
            <a:r>
              <a:rPr lang="en-US" dirty="0"/>
              <a:t>The county or tribe which has contracted for a portion of the shared staff’s time:</a:t>
            </a:r>
          </a:p>
          <a:p>
            <a:pPr lvl="1"/>
            <a:r>
              <a:rPr lang="en-US" dirty="0"/>
              <a:t>Reports contract cost that is paid to the county who is employing the shared staff.</a:t>
            </a:r>
          </a:p>
          <a:p>
            <a:pPr lvl="1"/>
            <a:r>
              <a:rPr lang="en-US" dirty="0"/>
              <a:t>Reports hours (direct service) or FTEs (overhead) working for their county.  </a:t>
            </a:r>
          </a:p>
          <a:p>
            <a:pPr marL="0" indent="0">
              <a:buNone/>
            </a:pPr>
            <a:endParaRPr lang="en-US" dirty="0"/>
          </a:p>
        </p:txBody>
      </p:sp>
      <p:sp>
        <p:nvSpPr>
          <p:cNvPr id="2" name="Slide Number Placeholder 1"/>
          <p:cNvSpPr>
            <a:spLocks noGrp="1"/>
          </p:cNvSpPr>
          <p:nvPr>
            <p:ph type="sldNum" sz="quarter" idx="12"/>
          </p:nvPr>
        </p:nvSpPr>
        <p:spPr/>
        <p:txBody>
          <a:bodyPr/>
          <a:lstStyle/>
          <a:p>
            <a:fld id="{F7C12BC4-994B-473A-871F-46235A85AC2B}" type="slidenum">
              <a:rPr lang="en-US" smtClean="0"/>
              <a:pPr/>
              <a:t>21</a:t>
            </a:fld>
            <a:endParaRPr lang="en-US" dirty="0"/>
          </a:p>
        </p:txBody>
      </p:sp>
    </p:spTree>
    <p:extLst>
      <p:ext uri="{BB962C8B-B14F-4D97-AF65-F5344CB8AC3E}">
        <p14:creationId xmlns:p14="http://schemas.microsoft.com/office/powerpoint/2010/main" val="3564626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Direct </a:t>
            </a:r>
            <a:r>
              <a:rPr lang="en-US" dirty="0"/>
              <a:t>Service Intergovernmental Agreements Example</a:t>
            </a:r>
          </a:p>
        </p:txBody>
      </p:sp>
      <p:sp>
        <p:nvSpPr>
          <p:cNvPr id="7" name="Content Placeholder 6"/>
          <p:cNvSpPr>
            <a:spLocks noGrp="1"/>
          </p:cNvSpPr>
          <p:nvPr>
            <p:ph idx="1"/>
          </p:nvPr>
        </p:nvSpPr>
        <p:spPr/>
        <p:txBody>
          <a:bodyPr/>
          <a:lstStyle/>
          <a:p>
            <a:endParaRPr lang="en-US" dirty="0" smtClean="0"/>
          </a:p>
          <a:p>
            <a:r>
              <a:rPr lang="en-US" dirty="0" smtClean="0"/>
              <a:t>The </a:t>
            </a:r>
            <a:r>
              <a:rPr lang="en-US" dirty="0"/>
              <a:t>example below demonstrates how a regional shared clinician should be reflected on the cost report of the county or tribe employing the shared clinician (County A) as well as the county or tribe contracting out for the shared clinician’s services (County B). </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22</a:t>
            </a:fld>
            <a:endParaRPr lang="en-US" dirty="0"/>
          </a:p>
        </p:txBody>
      </p:sp>
      <p:grpSp>
        <p:nvGrpSpPr>
          <p:cNvPr id="164" name="Group 163"/>
          <p:cNvGrpSpPr/>
          <p:nvPr/>
        </p:nvGrpSpPr>
        <p:grpSpPr bwMode="auto">
          <a:xfrm>
            <a:off x="221615" y="3059492"/>
            <a:ext cx="8700770" cy="2616201"/>
            <a:chOff x="-18" y="0"/>
            <a:chExt cx="5481" cy="1648"/>
          </a:xfrm>
        </p:grpSpPr>
        <p:sp>
          <p:nvSpPr>
            <p:cNvPr id="165" name="AutoShape 3"/>
            <p:cNvSpPr>
              <a:spLocks noChangeAspect="1" noChangeArrowheads="1" noTextEdit="1"/>
            </p:cNvSpPr>
            <p:nvPr/>
          </p:nvSpPr>
          <p:spPr bwMode="auto">
            <a:xfrm>
              <a:off x="0" y="0"/>
              <a:ext cx="5456" cy="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65"/>
            <p:cNvSpPr>
              <a:spLocks noChangeArrowheads="1"/>
            </p:cNvSpPr>
            <p:nvPr/>
          </p:nvSpPr>
          <p:spPr bwMode="auto">
            <a:xfrm>
              <a:off x="0" y="0"/>
              <a:ext cx="5456" cy="149"/>
            </a:xfrm>
            <a:prstGeom prst="rect">
              <a:avLst/>
            </a:prstGeom>
            <a:solidFill>
              <a:srgbClr val="0A32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66"/>
            <p:cNvSpPr>
              <a:spLocks noChangeArrowheads="1"/>
            </p:cNvSpPr>
            <p:nvPr/>
          </p:nvSpPr>
          <p:spPr bwMode="auto">
            <a:xfrm>
              <a:off x="0" y="142"/>
              <a:ext cx="5456" cy="351"/>
            </a:xfrm>
            <a:prstGeom prst="rect">
              <a:avLst/>
            </a:prstGeom>
            <a:solidFill>
              <a:srgbClr val="79D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67"/>
            <p:cNvSpPr>
              <a:spLocks noChangeArrowheads="1"/>
            </p:cNvSpPr>
            <p:nvPr/>
          </p:nvSpPr>
          <p:spPr bwMode="auto">
            <a:xfrm>
              <a:off x="-18" y="479"/>
              <a:ext cx="5456" cy="1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68"/>
            <p:cNvSpPr>
              <a:spLocks noChangeArrowheads="1"/>
            </p:cNvSpPr>
            <p:nvPr/>
          </p:nvSpPr>
          <p:spPr bwMode="auto">
            <a:xfrm>
              <a:off x="849" y="270"/>
              <a:ext cx="35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Overview</a:t>
              </a:r>
              <a:endParaRPr lang="en-US" sz="1200">
                <a:effectLst/>
                <a:latin typeface="Times New Roman" panose="02020603050405020304" pitchFamily="18" charset="0"/>
                <a:ea typeface="Times New Roman" panose="02020603050405020304" pitchFamily="18" charset="0"/>
              </a:endParaRPr>
            </a:p>
          </p:txBody>
        </p:sp>
        <p:sp>
          <p:nvSpPr>
            <p:cNvPr id="170" name="Rectangle 169"/>
            <p:cNvSpPr>
              <a:spLocks noChangeArrowheads="1"/>
            </p:cNvSpPr>
            <p:nvPr/>
          </p:nvSpPr>
          <p:spPr bwMode="auto">
            <a:xfrm>
              <a:off x="2075" y="209"/>
              <a:ext cx="54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 A Basic </a:t>
              </a:r>
              <a:endParaRPr lang="en-US" sz="1200">
                <a:effectLst/>
                <a:latin typeface="Times New Roman" panose="02020603050405020304" pitchFamily="18" charset="0"/>
                <a:ea typeface="Times New Roman" panose="02020603050405020304" pitchFamily="18" charset="0"/>
              </a:endParaRPr>
            </a:p>
          </p:txBody>
        </p:sp>
        <p:sp>
          <p:nvSpPr>
            <p:cNvPr id="171" name="Rectangle 170"/>
            <p:cNvSpPr>
              <a:spLocks noChangeArrowheads="1"/>
            </p:cNvSpPr>
            <p:nvPr/>
          </p:nvSpPr>
          <p:spPr bwMode="auto">
            <a:xfrm>
              <a:off x="2122" y="324"/>
              <a:ext cx="43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Information</a:t>
              </a:r>
              <a:endParaRPr lang="en-US" sz="1200">
                <a:effectLst/>
                <a:latin typeface="Times New Roman" panose="02020603050405020304" pitchFamily="18" charset="0"/>
                <a:ea typeface="Times New Roman" panose="02020603050405020304" pitchFamily="18" charset="0"/>
              </a:endParaRPr>
            </a:p>
          </p:txBody>
        </p:sp>
        <p:sp>
          <p:nvSpPr>
            <p:cNvPr id="172" name="Rectangle 171"/>
            <p:cNvSpPr>
              <a:spLocks noChangeArrowheads="1"/>
            </p:cNvSpPr>
            <p:nvPr/>
          </p:nvSpPr>
          <p:spPr bwMode="auto">
            <a:xfrm>
              <a:off x="2647" y="270"/>
              <a:ext cx="51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 A Cost</a:t>
              </a:r>
              <a:endParaRPr lang="en-US" sz="1200">
                <a:effectLst/>
                <a:latin typeface="Times New Roman" panose="02020603050405020304" pitchFamily="18" charset="0"/>
                <a:ea typeface="Times New Roman" panose="02020603050405020304" pitchFamily="18" charset="0"/>
              </a:endParaRPr>
            </a:p>
          </p:txBody>
        </p:sp>
        <p:sp>
          <p:nvSpPr>
            <p:cNvPr id="173" name="Rectangle 172"/>
            <p:cNvSpPr>
              <a:spLocks noChangeArrowheads="1"/>
            </p:cNvSpPr>
            <p:nvPr/>
          </p:nvSpPr>
          <p:spPr bwMode="auto">
            <a:xfrm>
              <a:off x="3301" y="209"/>
              <a:ext cx="33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 A </a:t>
              </a:r>
              <a:endParaRPr lang="en-US" sz="1200">
                <a:effectLst/>
                <a:latin typeface="Times New Roman" panose="02020603050405020304" pitchFamily="18" charset="0"/>
                <a:ea typeface="Times New Roman" panose="02020603050405020304" pitchFamily="18" charset="0"/>
              </a:endParaRPr>
            </a:p>
          </p:txBody>
        </p:sp>
        <p:sp>
          <p:nvSpPr>
            <p:cNvPr id="174" name="Rectangle 173"/>
            <p:cNvSpPr>
              <a:spLocks noChangeArrowheads="1"/>
            </p:cNvSpPr>
            <p:nvPr/>
          </p:nvSpPr>
          <p:spPr bwMode="auto">
            <a:xfrm>
              <a:off x="3361" y="324"/>
              <a:ext cx="21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Hours</a:t>
              </a:r>
              <a:endParaRPr lang="en-US" sz="1200">
                <a:effectLst/>
                <a:latin typeface="Times New Roman" panose="02020603050405020304" pitchFamily="18" charset="0"/>
                <a:ea typeface="Times New Roman" panose="02020603050405020304" pitchFamily="18" charset="0"/>
              </a:endParaRPr>
            </a:p>
          </p:txBody>
        </p:sp>
        <p:sp>
          <p:nvSpPr>
            <p:cNvPr id="175" name="Rectangle 174"/>
            <p:cNvSpPr>
              <a:spLocks noChangeArrowheads="1"/>
            </p:cNvSpPr>
            <p:nvPr/>
          </p:nvSpPr>
          <p:spPr bwMode="auto">
            <a:xfrm>
              <a:off x="3772" y="209"/>
              <a:ext cx="53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 B Basic </a:t>
              </a:r>
              <a:endParaRPr lang="en-US" sz="1200">
                <a:effectLst/>
                <a:latin typeface="Times New Roman" panose="02020603050405020304" pitchFamily="18" charset="0"/>
                <a:ea typeface="Times New Roman" panose="02020603050405020304" pitchFamily="18" charset="0"/>
              </a:endParaRPr>
            </a:p>
          </p:txBody>
        </p:sp>
        <p:sp>
          <p:nvSpPr>
            <p:cNvPr id="176" name="Rectangle 175"/>
            <p:cNvSpPr>
              <a:spLocks noChangeArrowheads="1"/>
            </p:cNvSpPr>
            <p:nvPr/>
          </p:nvSpPr>
          <p:spPr bwMode="auto">
            <a:xfrm>
              <a:off x="3819" y="324"/>
              <a:ext cx="43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Information</a:t>
              </a:r>
              <a:endParaRPr lang="en-US" sz="1200">
                <a:effectLst/>
                <a:latin typeface="Times New Roman" panose="02020603050405020304" pitchFamily="18" charset="0"/>
                <a:ea typeface="Times New Roman" panose="02020603050405020304" pitchFamily="18" charset="0"/>
              </a:endParaRPr>
            </a:p>
          </p:txBody>
        </p:sp>
        <p:sp>
          <p:nvSpPr>
            <p:cNvPr id="177" name="Rectangle 176"/>
            <p:cNvSpPr>
              <a:spLocks noChangeArrowheads="1"/>
            </p:cNvSpPr>
            <p:nvPr/>
          </p:nvSpPr>
          <p:spPr bwMode="auto">
            <a:xfrm>
              <a:off x="4345" y="270"/>
              <a:ext cx="50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 B Cost</a:t>
              </a:r>
              <a:endParaRPr lang="en-US" sz="1200">
                <a:effectLst/>
                <a:latin typeface="Times New Roman" panose="02020603050405020304" pitchFamily="18" charset="0"/>
                <a:ea typeface="Times New Roman" panose="02020603050405020304" pitchFamily="18" charset="0"/>
              </a:endParaRPr>
            </a:p>
          </p:txBody>
        </p:sp>
        <p:sp>
          <p:nvSpPr>
            <p:cNvPr id="178" name="Rectangle 177"/>
            <p:cNvSpPr>
              <a:spLocks noChangeArrowheads="1"/>
            </p:cNvSpPr>
            <p:nvPr/>
          </p:nvSpPr>
          <p:spPr bwMode="auto">
            <a:xfrm>
              <a:off x="5005" y="209"/>
              <a:ext cx="33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 B </a:t>
              </a:r>
              <a:endParaRPr lang="en-US" sz="1200">
                <a:effectLst/>
                <a:latin typeface="Times New Roman" panose="02020603050405020304" pitchFamily="18" charset="0"/>
                <a:ea typeface="Times New Roman" panose="02020603050405020304" pitchFamily="18" charset="0"/>
              </a:endParaRPr>
            </a:p>
          </p:txBody>
        </p:sp>
        <p:sp>
          <p:nvSpPr>
            <p:cNvPr id="179" name="Rectangle 178"/>
            <p:cNvSpPr>
              <a:spLocks noChangeArrowheads="1"/>
            </p:cNvSpPr>
            <p:nvPr/>
          </p:nvSpPr>
          <p:spPr bwMode="auto">
            <a:xfrm>
              <a:off x="5065" y="324"/>
              <a:ext cx="21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Hours</a:t>
              </a:r>
              <a:endParaRPr lang="en-US" sz="1200">
                <a:effectLst/>
                <a:latin typeface="Times New Roman" panose="02020603050405020304" pitchFamily="18" charset="0"/>
                <a:ea typeface="Times New Roman" panose="02020603050405020304" pitchFamily="18" charset="0"/>
              </a:endParaRPr>
            </a:p>
          </p:txBody>
        </p:sp>
        <p:sp>
          <p:nvSpPr>
            <p:cNvPr id="180" name="Rectangle 179"/>
            <p:cNvSpPr>
              <a:spLocks noChangeArrowheads="1"/>
            </p:cNvSpPr>
            <p:nvPr/>
          </p:nvSpPr>
          <p:spPr bwMode="auto">
            <a:xfrm>
              <a:off x="20" y="729"/>
              <a:ext cx="10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CCS Direct Service Clinician: </a:t>
              </a:r>
              <a:endParaRPr lang="en-US" sz="1200">
                <a:effectLst/>
                <a:latin typeface="Times New Roman" panose="02020603050405020304" pitchFamily="18" charset="0"/>
                <a:ea typeface="Times New Roman" panose="02020603050405020304" pitchFamily="18" charset="0"/>
              </a:endParaRPr>
            </a:p>
          </p:txBody>
        </p:sp>
        <p:sp>
          <p:nvSpPr>
            <p:cNvPr id="181" name="Rectangle 180"/>
            <p:cNvSpPr>
              <a:spLocks noChangeArrowheads="1"/>
            </p:cNvSpPr>
            <p:nvPr/>
          </p:nvSpPr>
          <p:spPr bwMode="auto">
            <a:xfrm>
              <a:off x="1044" y="729"/>
              <a:ext cx="81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Clinician 1 is a full time </a:t>
              </a:r>
              <a:endParaRPr lang="en-US" sz="1200">
                <a:effectLst/>
                <a:latin typeface="Times New Roman" panose="02020603050405020304" pitchFamily="18" charset="0"/>
                <a:ea typeface="Times New Roman" panose="02020603050405020304" pitchFamily="18" charset="0"/>
              </a:endParaRPr>
            </a:p>
          </p:txBody>
        </p:sp>
        <p:sp>
          <p:nvSpPr>
            <p:cNvPr id="182" name="Rectangle 181"/>
            <p:cNvSpPr>
              <a:spLocks noChangeArrowheads="1"/>
            </p:cNvSpPr>
            <p:nvPr/>
          </p:nvSpPr>
          <p:spPr bwMode="auto">
            <a:xfrm>
              <a:off x="20" y="844"/>
              <a:ext cx="143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employee of County A (40 hrs per week, </a:t>
              </a:r>
              <a:endParaRPr lang="en-US" sz="1200">
                <a:effectLst/>
                <a:latin typeface="Times New Roman" panose="02020603050405020304" pitchFamily="18" charset="0"/>
                <a:ea typeface="Times New Roman" panose="02020603050405020304" pitchFamily="18" charset="0"/>
              </a:endParaRPr>
            </a:p>
          </p:txBody>
        </p:sp>
        <p:sp>
          <p:nvSpPr>
            <p:cNvPr id="183" name="Rectangle 182"/>
            <p:cNvSpPr>
              <a:spLocks noChangeArrowheads="1"/>
            </p:cNvSpPr>
            <p:nvPr/>
          </p:nvSpPr>
          <p:spPr bwMode="auto">
            <a:xfrm>
              <a:off x="1475" y="844"/>
              <a:ext cx="17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2080</a:t>
              </a:r>
              <a:endParaRPr lang="en-US" sz="1200">
                <a:effectLst/>
                <a:latin typeface="Times New Roman" panose="02020603050405020304" pitchFamily="18" charset="0"/>
                <a:ea typeface="Times New Roman" panose="02020603050405020304" pitchFamily="18" charset="0"/>
              </a:endParaRPr>
            </a:p>
          </p:txBody>
        </p:sp>
        <p:sp>
          <p:nvSpPr>
            <p:cNvPr id="184" name="Rectangle 183"/>
            <p:cNvSpPr>
              <a:spLocks noChangeArrowheads="1"/>
            </p:cNvSpPr>
            <p:nvPr/>
          </p:nvSpPr>
          <p:spPr bwMode="auto">
            <a:xfrm>
              <a:off x="1664" y="844"/>
              <a:ext cx="3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hours per </a:t>
              </a:r>
              <a:endParaRPr lang="en-US" sz="1200">
                <a:effectLst/>
                <a:latin typeface="Times New Roman" panose="02020603050405020304" pitchFamily="18" charset="0"/>
                <a:ea typeface="Times New Roman" panose="02020603050405020304" pitchFamily="18" charset="0"/>
              </a:endParaRPr>
            </a:p>
          </p:txBody>
        </p:sp>
        <p:sp>
          <p:nvSpPr>
            <p:cNvPr id="185" name="Rectangle 184"/>
            <p:cNvSpPr>
              <a:spLocks noChangeArrowheads="1"/>
            </p:cNvSpPr>
            <p:nvPr/>
          </p:nvSpPr>
          <p:spPr bwMode="auto">
            <a:xfrm>
              <a:off x="20" y="959"/>
              <a:ext cx="93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year), receiving a salary of </a:t>
              </a:r>
              <a:endParaRPr lang="en-US" sz="1200">
                <a:effectLst/>
                <a:latin typeface="Times New Roman" panose="02020603050405020304" pitchFamily="18" charset="0"/>
                <a:ea typeface="Times New Roman" panose="02020603050405020304" pitchFamily="18" charset="0"/>
              </a:endParaRPr>
            </a:p>
          </p:txBody>
        </p:sp>
        <p:sp>
          <p:nvSpPr>
            <p:cNvPr id="186" name="Rectangle 185"/>
            <p:cNvSpPr>
              <a:spLocks noChangeArrowheads="1"/>
            </p:cNvSpPr>
            <p:nvPr/>
          </p:nvSpPr>
          <p:spPr bwMode="auto">
            <a:xfrm>
              <a:off x="1024" y="959"/>
              <a:ext cx="29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$50,000</a:t>
              </a:r>
              <a:endParaRPr lang="en-US" sz="1200">
                <a:effectLst/>
                <a:latin typeface="Times New Roman" panose="02020603050405020304" pitchFamily="18" charset="0"/>
                <a:ea typeface="Times New Roman" panose="02020603050405020304" pitchFamily="18" charset="0"/>
              </a:endParaRPr>
            </a:p>
          </p:txBody>
        </p:sp>
        <p:sp>
          <p:nvSpPr>
            <p:cNvPr id="187" name="Rectangle 186"/>
            <p:cNvSpPr>
              <a:spLocks noChangeArrowheads="1"/>
            </p:cNvSpPr>
            <p:nvPr/>
          </p:nvSpPr>
          <p:spPr bwMode="auto">
            <a:xfrm>
              <a:off x="1327" y="959"/>
              <a:ext cx="55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benefits of </a:t>
              </a:r>
              <a:endParaRPr lang="en-US" sz="1200">
                <a:effectLst/>
                <a:latin typeface="Times New Roman" panose="02020603050405020304" pitchFamily="18" charset="0"/>
                <a:ea typeface="Times New Roman" panose="02020603050405020304" pitchFamily="18" charset="0"/>
              </a:endParaRPr>
            </a:p>
          </p:txBody>
        </p:sp>
        <p:sp>
          <p:nvSpPr>
            <p:cNvPr id="188" name="Rectangle 187"/>
            <p:cNvSpPr>
              <a:spLocks noChangeArrowheads="1"/>
            </p:cNvSpPr>
            <p:nvPr/>
          </p:nvSpPr>
          <p:spPr bwMode="auto">
            <a:xfrm>
              <a:off x="20" y="1074"/>
              <a:ext cx="9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$20,000. Clinician 1 spends </a:t>
              </a:r>
              <a:endParaRPr lang="en-US" sz="1200">
                <a:effectLst/>
                <a:latin typeface="Times New Roman" panose="02020603050405020304" pitchFamily="18" charset="0"/>
                <a:ea typeface="Times New Roman" panose="02020603050405020304" pitchFamily="18" charset="0"/>
              </a:endParaRPr>
            </a:p>
          </p:txBody>
        </p:sp>
        <p:sp>
          <p:nvSpPr>
            <p:cNvPr id="189" name="Rectangle 188"/>
            <p:cNvSpPr>
              <a:spLocks noChangeArrowheads="1"/>
            </p:cNvSpPr>
            <p:nvPr/>
          </p:nvSpPr>
          <p:spPr bwMode="auto">
            <a:xfrm>
              <a:off x="1071" y="1074"/>
              <a:ext cx="15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Times New Roman" panose="02020603050405020304" pitchFamily="18" charset="0"/>
                <a:ea typeface="Times New Roman" panose="02020603050405020304" pitchFamily="18" charset="0"/>
              </a:endParaRPr>
            </a:p>
          </p:txBody>
        </p:sp>
        <p:sp>
          <p:nvSpPr>
            <p:cNvPr id="190" name="Rectangle 189"/>
            <p:cNvSpPr>
              <a:spLocks noChangeArrowheads="1"/>
            </p:cNvSpPr>
            <p:nvPr/>
          </p:nvSpPr>
          <p:spPr bwMode="auto">
            <a:xfrm>
              <a:off x="1226" y="1074"/>
              <a:ext cx="4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 their time </a:t>
              </a:r>
              <a:endParaRPr lang="en-US" sz="1200">
                <a:effectLst/>
                <a:latin typeface="Times New Roman" panose="02020603050405020304" pitchFamily="18" charset="0"/>
                <a:ea typeface="Times New Roman" panose="02020603050405020304" pitchFamily="18" charset="0"/>
              </a:endParaRPr>
            </a:p>
          </p:txBody>
        </p:sp>
        <p:sp>
          <p:nvSpPr>
            <p:cNvPr id="191" name="Rectangle 190"/>
            <p:cNvSpPr>
              <a:spLocks noChangeArrowheads="1"/>
            </p:cNvSpPr>
            <p:nvPr/>
          </p:nvSpPr>
          <p:spPr bwMode="auto">
            <a:xfrm>
              <a:off x="20" y="1188"/>
              <a:ext cx="183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providing CCS direct services on behalf of County B. </a:t>
              </a:r>
              <a:endParaRPr lang="en-US" sz="1200">
                <a:effectLst/>
                <a:latin typeface="Times New Roman" panose="02020603050405020304" pitchFamily="18" charset="0"/>
                <a:ea typeface="Times New Roman" panose="02020603050405020304" pitchFamily="18" charset="0"/>
              </a:endParaRPr>
            </a:p>
          </p:txBody>
        </p:sp>
        <p:sp>
          <p:nvSpPr>
            <p:cNvPr id="192" name="Rectangle 191"/>
            <p:cNvSpPr>
              <a:spLocks noChangeArrowheads="1"/>
            </p:cNvSpPr>
            <p:nvPr/>
          </p:nvSpPr>
          <p:spPr bwMode="auto">
            <a:xfrm>
              <a:off x="20" y="1303"/>
              <a:ext cx="8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 B pays County A </a:t>
              </a:r>
              <a:endParaRPr lang="en-US" sz="1200">
                <a:effectLst/>
                <a:latin typeface="Times New Roman" panose="02020603050405020304" pitchFamily="18" charset="0"/>
                <a:ea typeface="Times New Roman" panose="02020603050405020304" pitchFamily="18" charset="0"/>
              </a:endParaRPr>
            </a:p>
          </p:txBody>
        </p:sp>
        <p:sp>
          <p:nvSpPr>
            <p:cNvPr id="193" name="Rectangle 192"/>
            <p:cNvSpPr>
              <a:spLocks noChangeArrowheads="1"/>
            </p:cNvSpPr>
            <p:nvPr/>
          </p:nvSpPr>
          <p:spPr bwMode="auto">
            <a:xfrm>
              <a:off x="903" y="1303"/>
              <a:ext cx="29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$15,000</a:t>
              </a:r>
              <a:endParaRPr lang="en-US" sz="1200">
                <a:effectLst/>
                <a:latin typeface="Times New Roman" panose="02020603050405020304" pitchFamily="18" charset="0"/>
                <a:ea typeface="Times New Roman" panose="02020603050405020304" pitchFamily="18" charset="0"/>
              </a:endParaRPr>
            </a:p>
          </p:txBody>
        </p:sp>
        <p:sp>
          <p:nvSpPr>
            <p:cNvPr id="194" name="Rectangle 193"/>
            <p:cNvSpPr>
              <a:spLocks noChangeArrowheads="1"/>
            </p:cNvSpPr>
            <p:nvPr/>
          </p:nvSpPr>
          <p:spPr bwMode="auto">
            <a:xfrm>
              <a:off x="1206" y="1303"/>
              <a:ext cx="76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Clinician 1's time. </a:t>
              </a:r>
              <a:endParaRPr lang="en-US" sz="1200">
                <a:effectLst/>
                <a:latin typeface="Times New Roman" panose="02020603050405020304" pitchFamily="18" charset="0"/>
                <a:ea typeface="Times New Roman" panose="02020603050405020304" pitchFamily="18" charset="0"/>
              </a:endParaRPr>
            </a:p>
          </p:txBody>
        </p:sp>
        <p:sp>
          <p:nvSpPr>
            <p:cNvPr id="195" name="Rectangle 194"/>
            <p:cNvSpPr>
              <a:spLocks noChangeArrowheads="1"/>
            </p:cNvSpPr>
            <p:nvPr/>
          </p:nvSpPr>
          <p:spPr bwMode="auto">
            <a:xfrm>
              <a:off x="2075" y="615"/>
              <a:ext cx="32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 A </a:t>
              </a:r>
              <a:endParaRPr lang="en-US" sz="1200">
                <a:effectLst/>
                <a:latin typeface="Times New Roman" panose="02020603050405020304" pitchFamily="18" charset="0"/>
                <a:ea typeface="Times New Roman" panose="02020603050405020304" pitchFamily="18" charset="0"/>
              </a:endParaRPr>
            </a:p>
          </p:txBody>
        </p:sp>
        <p:sp>
          <p:nvSpPr>
            <p:cNvPr id="196" name="Rectangle 195"/>
            <p:cNvSpPr>
              <a:spLocks noChangeArrowheads="1"/>
            </p:cNvSpPr>
            <p:nvPr/>
          </p:nvSpPr>
          <p:spPr bwMode="auto">
            <a:xfrm>
              <a:off x="2075" y="729"/>
              <a:ext cx="26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reports </a:t>
              </a:r>
              <a:endParaRPr lang="en-US" sz="1200">
                <a:effectLst/>
                <a:latin typeface="Times New Roman" panose="02020603050405020304" pitchFamily="18" charset="0"/>
                <a:ea typeface="Times New Roman" panose="02020603050405020304" pitchFamily="18" charset="0"/>
              </a:endParaRPr>
            </a:p>
          </p:txBody>
        </p:sp>
        <p:sp>
          <p:nvSpPr>
            <p:cNvPr id="197" name="Rectangle 196"/>
            <p:cNvSpPr>
              <a:spLocks noChangeArrowheads="1"/>
            </p:cNvSpPr>
            <p:nvPr/>
          </p:nvSpPr>
          <p:spPr bwMode="auto">
            <a:xfrm>
              <a:off x="2075" y="844"/>
              <a:ext cx="46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Clinician 1 as </a:t>
              </a:r>
              <a:endParaRPr lang="en-US" sz="1200">
                <a:effectLst/>
                <a:latin typeface="Times New Roman" panose="02020603050405020304" pitchFamily="18" charset="0"/>
                <a:ea typeface="Times New Roman" panose="02020603050405020304" pitchFamily="18" charset="0"/>
              </a:endParaRPr>
            </a:p>
          </p:txBody>
        </p:sp>
        <p:sp>
          <p:nvSpPr>
            <p:cNvPr id="198" name="Rectangle 197"/>
            <p:cNvSpPr>
              <a:spLocks noChangeArrowheads="1"/>
            </p:cNvSpPr>
            <p:nvPr/>
          </p:nvSpPr>
          <p:spPr bwMode="auto">
            <a:xfrm>
              <a:off x="2075" y="959"/>
              <a:ext cx="40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"Agency </a:t>
              </a:r>
              <a:endParaRPr lang="en-US" sz="1200">
                <a:effectLst/>
                <a:latin typeface="Times New Roman" panose="02020603050405020304" pitchFamily="18" charset="0"/>
                <a:ea typeface="Times New Roman" panose="02020603050405020304" pitchFamily="18" charset="0"/>
              </a:endParaRPr>
            </a:p>
          </p:txBody>
        </p:sp>
        <p:sp>
          <p:nvSpPr>
            <p:cNvPr id="199" name="Rectangle 198"/>
            <p:cNvSpPr>
              <a:spLocks noChangeArrowheads="1"/>
            </p:cNvSpPr>
            <p:nvPr/>
          </p:nvSpPr>
          <p:spPr bwMode="auto">
            <a:xfrm>
              <a:off x="2075" y="1074"/>
              <a:ext cx="40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Employee - </a:t>
              </a:r>
              <a:endParaRPr lang="en-US" sz="1200">
                <a:effectLst/>
                <a:latin typeface="Times New Roman" panose="02020603050405020304" pitchFamily="18" charset="0"/>
                <a:ea typeface="Times New Roman" panose="02020603050405020304" pitchFamily="18" charset="0"/>
              </a:endParaRPr>
            </a:p>
          </p:txBody>
        </p:sp>
        <p:sp>
          <p:nvSpPr>
            <p:cNvPr id="200" name="Rectangle 199"/>
            <p:cNvSpPr>
              <a:spLocks noChangeArrowheads="1"/>
            </p:cNvSpPr>
            <p:nvPr/>
          </p:nvSpPr>
          <p:spPr bwMode="auto">
            <a:xfrm>
              <a:off x="2075" y="1188"/>
              <a:ext cx="3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Regional </a:t>
              </a:r>
              <a:endParaRPr lang="en-US" sz="1200">
                <a:effectLst/>
                <a:latin typeface="Times New Roman" panose="02020603050405020304" pitchFamily="18" charset="0"/>
                <a:ea typeface="Times New Roman" panose="02020603050405020304" pitchFamily="18" charset="0"/>
              </a:endParaRPr>
            </a:p>
          </p:txBody>
        </p:sp>
        <p:sp>
          <p:nvSpPr>
            <p:cNvPr id="201" name="Rectangle 200"/>
            <p:cNvSpPr>
              <a:spLocks noChangeArrowheads="1"/>
            </p:cNvSpPr>
            <p:nvPr/>
          </p:nvSpPr>
          <p:spPr bwMode="auto">
            <a:xfrm>
              <a:off x="2075" y="1303"/>
              <a:ext cx="46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Shared", and </a:t>
              </a:r>
              <a:endParaRPr lang="en-US" sz="1200">
                <a:effectLst/>
                <a:latin typeface="Times New Roman" panose="02020603050405020304" pitchFamily="18" charset="0"/>
                <a:ea typeface="Times New Roman" panose="02020603050405020304" pitchFamily="18" charset="0"/>
              </a:endParaRPr>
            </a:p>
          </p:txBody>
        </p:sp>
        <p:sp>
          <p:nvSpPr>
            <p:cNvPr id="202" name="Rectangle 201"/>
            <p:cNvSpPr>
              <a:spLocks noChangeArrowheads="1"/>
            </p:cNvSpPr>
            <p:nvPr/>
          </p:nvSpPr>
          <p:spPr bwMode="auto">
            <a:xfrm>
              <a:off x="2075" y="1418"/>
              <a:ext cx="51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reports an NPI</a:t>
              </a:r>
              <a:endParaRPr lang="en-US" sz="1200">
                <a:effectLst/>
                <a:latin typeface="Times New Roman" panose="02020603050405020304" pitchFamily="18" charset="0"/>
                <a:ea typeface="Times New Roman" panose="02020603050405020304" pitchFamily="18" charset="0"/>
              </a:endParaRPr>
            </a:p>
          </p:txBody>
        </p:sp>
        <p:sp>
          <p:nvSpPr>
            <p:cNvPr id="203" name="Rectangle 202"/>
            <p:cNvSpPr>
              <a:spLocks noChangeArrowheads="1"/>
            </p:cNvSpPr>
            <p:nvPr/>
          </p:nvSpPr>
          <p:spPr bwMode="auto">
            <a:xfrm>
              <a:off x="2640" y="554"/>
              <a:ext cx="32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 A </a:t>
              </a:r>
              <a:endParaRPr lang="en-US" sz="1200">
                <a:effectLst/>
                <a:latin typeface="Times New Roman" panose="02020603050405020304" pitchFamily="18" charset="0"/>
                <a:ea typeface="Times New Roman" panose="02020603050405020304" pitchFamily="18" charset="0"/>
              </a:endParaRPr>
            </a:p>
          </p:txBody>
        </p:sp>
        <p:sp>
          <p:nvSpPr>
            <p:cNvPr id="204" name="Rectangle 203"/>
            <p:cNvSpPr>
              <a:spLocks noChangeArrowheads="1"/>
            </p:cNvSpPr>
            <p:nvPr/>
          </p:nvSpPr>
          <p:spPr bwMode="auto">
            <a:xfrm>
              <a:off x="2640" y="669"/>
              <a:ext cx="4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reports salary </a:t>
              </a:r>
              <a:endParaRPr lang="en-US" sz="1200">
                <a:effectLst/>
                <a:latin typeface="Times New Roman" panose="02020603050405020304" pitchFamily="18" charset="0"/>
                <a:ea typeface="Times New Roman" panose="02020603050405020304" pitchFamily="18" charset="0"/>
              </a:endParaRPr>
            </a:p>
          </p:txBody>
        </p:sp>
        <p:sp>
          <p:nvSpPr>
            <p:cNvPr id="205" name="Rectangle 204"/>
            <p:cNvSpPr>
              <a:spLocks noChangeArrowheads="1"/>
            </p:cNvSpPr>
            <p:nvPr/>
          </p:nvSpPr>
          <p:spPr bwMode="auto">
            <a:xfrm>
              <a:off x="2640" y="783"/>
              <a:ext cx="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a:t>
              </a:r>
              <a:endParaRPr lang="en-US" sz="1200">
                <a:effectLst/>
                <a:latin typeface="Times New Roman" panose="02020603050405020304" pitchFamily="18" charset="0"/>
                <a:ea typeface="Times New Roman" panose="02020603050405020304" pitchFamily="18" charset="0"/>
              </a:endParaRPr>
            </a:p>
          </p:txBody>
        </p:sp>
        <p:sp>
          <p:nvSpPr>
            <p:cNvPr id="206" name="Rectangle 205"/>
            <p:cNvSpPr>
              <a:spLocks noChangeArrowheads="1"/>
            </p:cNvSpPr>
            <p:nvPr/>
          </p:nvSpPr>
          <p:spPr bwMode="auto">
            <a:xfrm>
              <a:off x="2735" y="783"/>
              <a:ext cx="29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$50,000</a:t>
              </a:r>
              <a:endParaRPr lang="en-US" sz="1200">
                <a:effectLst/>
                <a:latin typeface="Times New Roman" panose="02020603050405020304" pitchFamily="18" charset="0"/>
                <a:ea typeface="Times New Roman" panose="02020603050405020304" pitchFamily="18" charset="0"/>
              </a:endParaRPr>
            </a:p>
          </p:txBody>
        </p:sp>
        <p:sp>
          <p:nvSpPr>
            <p:cNvPr id="207" name="Rectangle 206"/>
            <p:cNvSpPr>
              <a:spLocks noChangeArrowheads="1"/>
            </p:cNvSpPr>
            <p:nvPr/>
          </p:nvSpPr>
          <p:spPr bwMode="auto">
            <a:xfrm>
              <a:off x="3038" y="783"/>
              <a:ext cx="2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08" name="Rectangle 207"/>
            <p:cNvSpPr>
              <a:spLocks noChangeArrowheads="1"/>
            </p:cNvSpPr>
            <p:nvPr/>
          </p:nvSpPr>
          <p:spPr bwMode="auto">
            <a:xfrm>
              <a:off x="2640" y="898"/>
              <a:ext cx="38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benefits of </a:t>
              </a:r>
              <a:endParaRPr lang="en-US" sz="1200">
                <a:effectLst/>
                <a:latin typeface="Times New Roman" panose="02020603050405020304" pitchFamily="18" charset="0"/>
                <a:ea typeface="Times New Roman" panose="02020603050405020304" pitchFamily="18" charset="0"/>
              </a:endParaRPr>
            </a:p>
          </p:txBody>
        </p:sp>
        <p:sp>
          <p:nvSpPr>
            <p:cNvPr id="209" name="Rectangle 208"/>
            <p:cNvSpPr>
              <a:spLocks noChangeArrowheads="1"/>
            </p:cNvSpPr>
            <p:nvPr/>
          </p:nvSpPr>
          <p:spPr bwMode="auto">
            <a:xfrm>
              <a:off x="2640" y="1013"/>
              <a:ext cx="29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$20,000</a:t>
              </a:r>
              <a:endParaRPr lang="en-US" sz="1200">
                <a:effectLst/>
                <a:latin typeface="Times New Roman" panose="02020603050405020304" pitchFamily="18" charset="0"/>
                <a:ea typeface="Times New Roman" panose="02020603050405020304" pitchFamily="18" charset="0"/>
              </a:endParaRPr>
            </a:p>
          </p:txBody>
        </p:sp>
        <p:sp>
          <p:nvSpPr>
            <p:cNvPr id="210" name="Rectangle 209"/>
            <p:cNvSpPr>
              <a:spLocks noChangeArrowheads="1"/>
            </p:cNvSpPr>
            <p:nvPr/>
          </p:nvSpPr>
          <p:spPr bwMode="auto">
            <a:xfrm>
              <a:off x="2944" y="1013"/>
              <a:ext cx="21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a </a:t>
              </a:r>
              <a:endParaRPr lang="en-US" sz="1200">
                <a:effectLst/>
                <a:latin typeface="Times New Roman" panose="02020603050405020304" pitchFamily="18" charset="0"/>
                <a:ea typeface="Times New Roman" panose="02020603050405020304" pitchFamily="18" charset="0"/>
              </a:endParaRPr>
            </a:p>
          </p:txBody>
        </p:sp>
        <p:sp>
          <p:nvSpPr>
            <p:cNvPr id="211" name="Rectangle 210"/>
            <p:cNvSpPr>
              <a:spLocks noChangeArrowheads="1"/>
            </p:cNvSpPr>
            <p:nvPr/>
          </p:nvSpPr>
          <p:spPr bwMode="auto">
            <a:xfrm>
              <a:off x="2640" y="1128"/>
              <a:ext cx="3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Regional </a:t>
              </a:r>
              <a:endParaRPr lang="en-US" sz="1200">
                <a:effectLst/>
                <a:latin typeface="Times New Roman" panose="02020603050405020304" pitchFamily="18" charset="0"/>
                <a:ea typeface="Times New Roman" panose="02020603050405020304" pitchFamily="18" charset="0"/>
              </a:endParaRPr>
            </a:p>
          </p:txBody>
        </p:sp>
        <p:sp>
          <p:nvSpPr>
            <p:cNvPr id="212" name="Rectangle 211"/>
            <p:cNvSpPr>
              <a:spLocks noChangeArrowheads="1"/>
            </p:cNvSpPr>
            <p:nvPr/>
          </p:nvSpPr>
          <p:spPr bwMode="auto">
            <a:xfrm>
              <a:off x="2640" y="1243"/>
              <a:ext cx="31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Revenue </a:t>
              </a:r>
              <a:endParaRPr lang="en-US" sz="1200">
                <a:effectLst/>
                <a:latin typeface="Times New Roman" panose="02020603050405020304" pitchFamily="18" charset="0"/>
                <a:ea typeface="Times New Roman" panose="02020603050405020304" pitchFamily="18" charset="0"/>
              </a:endParaRPr>
            </a:p>
          </p:txBody>
        </p:sp>
        <p:sp>
          <p:nvSpPr>
            <p:cNvPr id="213" name="Rectangle 212"/>
            <p:cNvSpPr>
              <a:spLocks noChangeArrowheads="1"/>
            </p:cNvSpPr>
            <p:nvPr/>
          </p:nvSpPr>
          <p:spPr bwMode="auto">
            <a:xfrm>
              <a:off x="2640" y="1357"/>
              <a:ext cx="31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Offset of </a:t>
              </a:r>
              <a:endParaRPr lang="en-US" sz="1200">
                <a:effectLst/>
                <a:latin typeface="Times New Roman" panose="02020603050405020304" pitchFamily="18" charset="0"/>
                <a:ea typeface="Times New Roman" panose="02020603050405020304" pitchFamily="18" charset="0"/>
              </a:endParaRPr>
            </a:p>
          </p:txBody>
        </p:sp>
        <p:sp>
          <p:nvSpPr>
            <p:cNvPr id="214" name="Rectangle 213"/>
            <p:cNvSpPr>
              <a:spLocks noChangeArrowheads="1"/>
            </p:cNvSpPr>
            <p:nvPr/>
          </p:nvSpPr>
          <p:spPr bwMode="auto">
            <a:xfrm>
              <a:off x="2640" y="1472"/>
              <a:ext cx="29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$15,000</a:t>
              </a:r>
              <a:endParaRPr lang="en-US" sz="1200">
                <a:effectLst/>
                <a:latin typeface="Times New Roman" panose="02020603050405020304" pitchFamily="18" charset="0"/>
                <a:ea typeface="Times New Roman" panose="02020603050405020304" pitchFamily="18" charset="0"/>
              </a:endParaRPr>
            </a:p>
          </p:txBody>
        </p:sp>
        <p:sp>
          <p:nvSpPr>
            <p:cNvPr id="215" name="Rectangle 214"/>
            <p:cNvSpPr>
              <a:spLocks noChangeArrowheads="1"/>
            </p:cNvSpPr>
            <p:nvPr/>
          </p:nvSpPr>
          <p:spPr bwMode="auto">
            <a:xfrm>
              <a:off x="2944" y="1472"/>
              <a:ext cx="2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16" name="Rectangle 215"/>
            <p:cNvSpPr>
              <a:spLocks noChangeArrowheads="1"/>
            </p:cNvSpPr>
            <p:nvPr/>
          </p:nvSpPr>
          <p:spPr bwMode="auto">
            <a:xfrm>
              <a:off x="3206" y="615"/>
              <a:ext cx="32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 A </a:t>
              </a:r>
              <a:endParaRPr lang="en-US" sz="1200">
                <a:effectLst/>
                <a:latin typeface="Times New Roman" panose="02020603050405020304" pitchFamily="18" charset="0"/>
                <a:ea typeface="Times New Roman" panose="02020603050405020304" pitchFamily="18" charset="0"/>
              </a:endParaRPr>
            </a:p>
          </p:txBody>
        </p:sp>
        <p:sp>
          <p:nvSpPr>
            <p:cNvPr id="217" name="Rectangle 216"/>
            <p:cNvSpPr>
              <a:spLocks noChangeArrowheads="1"/>
            </p:cNvSpPr>
            <p:nvPr/>
          </p:nvSpPr>
          <p:spPr bwMode="auto">
            <a:xfrm>
              <a:off x="3206" y="729"/>
              <a:ext cx="45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reports total </a:t>
              </a:r>
              <a:endParaRPr lang="en-US" sz="1200">
                <a:effectLst/>
                <a:latin typeface="Times New Roman" panose="02020603050405020304" pitchFamily="18" charset="0"/>
                <a:ea typeface="Times New Roman" panose="02020603050405020304" pitchFamily="18" charset="0"/>
              </a:endParaRPr>
            </a:p>
          </p:txBody>
        </p:sp>
        <p:sp>
          <p:nvSpPr>
            <p:cNvPr id="218" name="Rectangle 217"/>
            <p:cNvSpPr>
              <a:spLocks noChangeArrowheads="1"/>
            </p:cNvSpPr>
            <p:nvPr/>
          </p:nvSpPr>
          <p:spPr bwMode="auto">
            <a:xfrm>
              <a:off x="3206" y="844"/>
              <a:ext cx="47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paid hours of </a:t>
              </a:r>
              <a:endParaRPr lang="en-US" sz="1200">
                <a:effectLst/>
                <a:latin typeface="Times New Roman" panose="02020603050405020304" pitchFamily="18" charset="0"/>
                <a:ea typeface="Times New Roman" panose="02020603050405020304" pitchFamily="18" charset="0"/>
              </a:endParaRPr>
            </a:p>
          </p:txBody>
        </p:sp>
        <p:sp>
          <p:nvSpPr>
            <p:cNvPr id="219" name="Rectangle 218"/>
            <p:cNvSpPr>
              <a:spLocks noChangeArrowheads="1"/>
            </p:cNvSpPr>
            <p:nvPr/>
          </p:nvSpPr>
          <p:spPr bwMode="auto">
            <a:xfrm>
              <a:off x="3206" y="959"/>
              <a:ext cx="17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2080</a:t>
              </a:r>
              <a:endParaRPr lang="en-US" sz="1200">
                <a:effectLst/>
                <a:latin typeface="Times New Roman" panose="02020603050405020304" pitchFamily="18" charset="0"/>
                <a:ea typeface="Times New Roman" panose="02020603050405020304" pitchFamily="18" charset="0"/>
              </a:endParaRPr>
            </a:p>
          </p:txBody>
        </p:sp>
        <p:sp>
          <p:nvSpPr>
            <p:cNvPr id="220" name="Rectangle 219"/>
            <p:cNvSpPr>
              <a:spLocks noChangeArrowheads="1"/>
            </p:cNvSpPr>
            <p:nvPr/>
          </p:nvSpPr>
          <p:spPr bwMode="auto">
            <a:xfrm>
              <a:off x="3395" y="959"/>
              <a:ext cx="17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a:t>
              </a:r>
              <a:endParaRPr lang="en-US" sz="1200">
                <a:effectLst/>
                <a:latin typeface="Times New Roman" panose="02020603050405020304" pitchFamily="18" charset="0"/>
                <a:ea typeface="Times New Roman" panose="02020603050405020304" pitchFamily="18" charset="0"/>
              </a:endParaRPr>
            </a:p>
          </p:txBody>
        </p:sp>
        <p:sp>
          <p:nvSpPr>
            <p:cNvPr id="221" name="Rectangle 220"/>
            <p:cNvSpPr>
              <a:spLocks noChangeArrowheads="1"/>
            </p:cNvSpPr>
            <p:nvPr/>
          </p:nvSpPr>
          <p:spPr bwMode="auto">
            <a:xfrm>
              <a:off x="3206" y="1074"/>
              <a:ext cx="28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"Region </a:t>
              </a:r>
              <a:endParaRPr lang="en-US" sz="1200">
                <a:effectLst/>
                <a:latin typeface="Times New Roman" panose="02020603050405020304" pitchFamily="18" charset="0"/>
                <a:ea typeface="Times New Roman" panose="02020603050405020304" pitchFamily="18" charset="0"/>
              </a:endParaRPr>
            </a:p>
          </p:txBody>
        </p:sp>
        <p:sp>
          <p:nvSpPr>
            <p:cNvPr id="222" name="Rectangle 221"/>
            <p:cNvSpPr>
              <a:spLocks noChangeArrowheads="1"/>
            </p:cNvSpPr>
            <p:nvPr/>
          </p:nvSpPr>
          <p:spPr bwMode="auto">
            <a:xfrm>
              <a:off x="3206" y="1188"/>
              <a:ext cx="47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Direct" hours </a:t>
              </a:r>
              <a:endParaRPr lang="en-US" sz="1200">
                <a:effectLst/>
                <a:latin typeface="Times New Roman" panose="02020603050405020304" pitchFamily="18" charset="0"/>
                <a:ea typeface="Times New Roman" panose="02020603050405020304" pitchFamily="18" charset="0"/>
              </a:endParaRPr>
            </a:p>
          </p:txBody>
        </p:sp>
        <p:sp>
          <p:nvSpPr>
            <p:cNvPr id="223" name="Rectangle 222"/>
            <p:cNvSpPr>
              <a:spLocks noChangeArrowheads="1"/>
            </p:cNvSpPr>
            <p:nvPr/>
          </p:nvSpPr>
          <p:spPr bwMode="auto">
            <a:xfrm>
              <a:off x="3206" y="1303"/>
              <a:ext cx="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a:t>
              </a:r>
              <a:endParaRPr lang="en-US" sz="1200">
                <a:effectLst/>
                <a:latin typeface="Times New Roman" panose="02020603050405020304" pitchFamily="18" charset="0"/>
                <a:ea typeface="Times New Roman" panose="02020603050405020304" pitchFamily="18" charset="0"/>
              </a:endParaRPr>
            </a:p>
          </p:txBody>
        </p:sp>
        <p:sp>
          <p:nvSpPr>
            <p:cNvPr id="224" name="Rectangle 223"/>
            <p:cNvSpPr>
              <a:spLocks noChangeArrowheads="1"/>
            </p:cNvSpPr>
            <p:nvPr/>
          </p:nvSpPr>
          <p:spPr bwMode="auto">
            <a:xfrm>
              <a:off x="3301" y="1303"/>
              <a:ext cx="26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208 (or </a:t>
              </a:r>
              <a:endParaRPr lang="en-US" sz="1200">
                <a:effectLst/>
                <a:latin typeface="Times New Roman" panose="02020603050405020304" pitchFamily="18" charset="0"/>
                <a:ea typeface="Times New Roman" panose="02020603050405020304" pitchFamily="18" charset="0"/>
              </a:endParaRPr>
            </a:p>
          </p:txBody>
        </p:sp>
        <p:sp>
          <p:nvSpPr>
            <p:cNvPr id="225" name="Rectangle 224"/>
            <p:cNvSpPr>
              <a:spLocks noChangeArrowheads="1"/>
            </p:cNvSpPr>
            <p:nvPr/>
          </p:nvSpPr>
          <p:spPr bwMode="auto">
            <a:xfrm>
              <a:off x="3206" y="1418"/>
              <a:ext cx="18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Times New Roman" panose="02020603050405020304" pitchFamily="18" charset="0"/>
                <a:ea typeface="Times New Roman" panose="02020603050405020304" pitchFamily="18" charset="0"/>
              </a:endParaRPr>
            </a:p>
          </p:txBody>
        </p:sp>
        <p:sp>
          <p:nvSpPr>
            <p:cNvPr id="226" name="Rectangle 225"/>
            <p:cNvSpPr>
              <a:spLocks noChangeArrowheads="1"/>
            </p:cNvSpPr>
            <p:nvPr/>
          </p:nvSpPr>
          <p:spPr bwMode="auto">
            <a:xfrm>
              <a:off x="3772" y="669"/>
              <a:ext cx="32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 B </a:t>
              </a:r>
              <a:endParaRPr lang="en-US" sz="1200">
                <a:effectLst/>
                <a:latin typeface="Times New Roman" panose="02020603050405020304" pitchFamily="18" charset="0"/>
                <a:ea typeface="Times New Roman" panose="02020603050405020304" pitchFamily="18" charset="0"/>
              </a:endParaRPr>
            </a:p>
          </p:txBody>
        </p:sp>
        <p:sp>
          <p:nvSpPr>
            <p:cNvPr id="227" name="Rectangle 226"/>
            <p:cNvSpPr>
              <a:spLocks noChangeArrowheads="1"/>
            </p:cNvSpPr>
            <p:nvPr/>
          </p:nvSpPr>
          <p:spPr bwMode="auto">
            <a:xfrm>
              <a:off x="3772" y="783"/>
              <a:ext cx="26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reports </a:t>
              </a:r>
              <a:endParaRPr lang="en-US" sz="1200">
                <a:effectLst/>
                <a:latin typeface="Times New Roman" panose="02020603050405020304" pitchFamily="18" charset="0"/>
                <a:ea typeface="Times New Roman" panose="02020603050405020304" pitchFamily="18" charset="0"/>
              </a:endParaRPr>
            </a:p>
          </p:txBody>
        </p:sp>
        <p:sp>
          <p:nvSpPr>
            <p:cNvPr id="228" name="Rectangle 227"/>
            <p:cNvSpPr>
              <a:spLocks noChangeArrowheads="1"/>
            </p:cNvSpPr>
            <p:nvPr/>
          </p:nvSpPr>
          <p:spPr bwMode="auto">
            <a:xfrm>
              <a:off x="3772" y="898"/>
              <a:ext cx="46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Clinician 1 as </a:t>
              </a:r>
              <a:endParaRPr lang="en-US" sz="1200">
                <a:effectLst/>
                <a:latin typeface="Times New Roman" panose="02020603050405020304" pitchFamily="18" charset="0"/>
                <a:ea typeface="Times New Roman" panose="02020603050405020304" pitchFamily="18" charset="0"/>
              </a:endParaRPr>
            </a:p>
          </p:txBody>
        </p:sp>
        <p:sp>
          <p:nvSpPr>
            <p:cNvPr id="229" name="Rectangle 228"/>
            <p:cNvSpPr>
              <a:spLocks noChangeArrowheads="1"/>
            </p:cNvSpPr>
            <p:nvPr/>
          </p:nvSpPr>
          <p:spPr bwMode="auto">
            <a:xfrm>
              <a:off x="3772" y="1013"/>
              <a:ext cx="53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"Contractor - </a:t>
              </a:r>
              <a:endParaRPr lang="en-US" sz="1200">
                <a:effectLst/>
                <a:latin typeface="Times New Roman" panose="02020603050405020304" pitchFamily="18" charset="0"/>
                <a:ea typeface="Times New Roman" panose="02020603050405020304" pitchFamily="18" charset="0"/>
              </a:endParaRPr>
            </a:p>
          </p:txBody>
        </p:sp>
        <p:sp>
          <p:nvSpPr>
            <p:cNvPr id="230" name="Rectangle 229"/>
            <p:cNvSpPr>
              <a:spLocks noChangeArrowheads="1"/>
            </p:cNvSpPr>
            <p:nvPr/>
          </p:nvSpPr>
          <p:spPr bwMode="auto">
            <a:xfrm>
              <a:off x="3772" y="1128"/>
              <a:ext cx="3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Regional </a:t>
              </a:r>
              <a:endParaRPr lang="en-US" sz="1200">
                <a:effectLst/>
                <a:latin typeface="Times New Roman" panose="02020603050405020304" pitchFamily="18" charset="0"/>
                <a:ea typeface="Times New Roman" panose="02020603050405020304" pitchFamily="18" charset="0"/>
              </a:endParaRPr>
            </a:p>
          </p:txBody>
        </p:sp>
        <p:sp>
          <p:nvSpPr>
            <p:cNvPr id="231" name="Rectangle 230"/>
            <p:cNvSpPr>
              <a:spLocks noChangeArrowheads="1"/>
            </p:cNvSpPr>
            <p:nvPr/>
          </p:nvSpPr>
          <p:spPr bwMode="auto">
            <a:xfrm>
              <a:off x="3772" y="1243"/>
              <a:ext cx="44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Shared" and </a:t>
              </a:r>
              <a:endParaRPr lang="en-US" sz="1200">
                <a:effectLst/>
                <a:latin typeface="Times New Roman" panose="02020603050405020304" pitchFamily="18" charset="0"/>
                <a:ea typeface="Times New Roman" panose="02020603050405020304" pitchFamily="18" charset="0"/>
              </a:endParaRPr>
            </a:p>
          </p:txBody>
        </p:sp>
        <p:sp>
          <p:nvSpPr>
            <p:cNvPr id="232" name="Rectangle 231"/>
            <p:cNvSpPr>
              <a:spLocks noChangeArrowheads="1"/>
            </p:cNvSpPr>
            <p:nvPr/>
          </p:nvSpPr>
          <p:spPr bwMode="auto">
            <a:xfrm>
              <a:off x="3772" y="1357"/>
              <a:ext cx="51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reports an NPI</a:t>
              </a:r>
              <a:endParaRPr lang="en-US" sz="1200">
                <a:effectLst/>
                <a:latin typeface="Times New Roman" panose="02020603050405020304" pitchFamily="18" charset="0"/>
                <a:ea typeface="Times New Roman" panose="02020603050405020304" pitchFamily="18" charset="0"/>
              </a:endParaRPr>
            </a:p>
          </p:txBody>
        </p:sp>
        <p:sp>
          <p:nvSpPr>
            <p:cNvPr id="233" name="Rectangle 232"/>
            <p:cNvSpPr>
              <a:spLocks noChangeArrowheads="1"/>
            </p:cNvSpPr>
            <p:nvPr/>
          </p:nvSpPr>
          <p:spPr bwMode="auto">
            <a:xfrm>
              <a:off x="4338" y="844"/>
              <a:ext cx="32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 B </a:t>
              </a:r>
              <a:endParaRPr lang="en-US" sz="1200">
                <a:effectLst/>
                <a:latin typeface="Times New Roman" panose="02020603050405020304" pitchFamily="18" charset="0"/>
                <a:ea typeface="Times New Roman" panose="02020603050405020304" pitchFamily="18" charset="0"/>
              </a:endParaRPr>
            </a:p>
          </p:txBody>
        </p:sp>
        <p:sp>
          <p:nvSpPr>
            <p:cNvPr id="234" name="Rectangle 233"/>
            <p:cNvSpPr>
              <a:spLocks noChangeArrowheads="1"/>
            </p:cNvSpPr>
            <p:nvPr/>
          </p:nvSpPr>
          <p:spPr bwMode="auto">
            <a:xfrm>
              <a:off x="4338" y="959"/>
              <a:ext cx="26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reports </a:t>
              </a:r>
              <a:endParaRPr lang="en-US" sz="1200">
                <a:effectLst/>
                <a:latin typeface="Times New Roman" panose="02020603050405020304" pitchFamily="18" charset="0"/>
                <a:ea typeface="Times New Roman" panose="02020603050405020304" pitchFamily="18" charset="0"/>
              </a:endParaRPr>
            </a:p>
          </p:txBody>
        </p:sp>
        <p:sp>
          <p:nvSpPr>
            <p:cNvPr id="235" name="Rectangle 234"/>
            <p:cNvSpPr>
              <a:spLocks noChangeArrowheads="1"/>
            </p:cNvSpPr>
            <p:nvPr/>
          </p:nvSpPr>
          <p:spPr bwMode="auto">
            <a:xfrm>
              <a:off x="4338" y="1074"/>
              <a:ext cx="29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$15,000 </a:t>
              </a:r>
              <a:endParaRPr lang="en-US" sz="1200">
                <a:effectLst/>
                <a:latin typeface="Times New Roman" panose="02020603050405020304" pitchFamily="18" charset="0"/>
                <a:ea typeface="Times New Roman" panose="02020603050405020304" pitchFamily="18" charset="0"/>
              </a:endParaRPr>
            </a:p>
          </p:txBody>
        </p:sp>
        <p:sp>
          <p:nvSpPr>
            <p:cNvPr id="236" name="Rectangle 235"/>
            <p:cNvSpPr>
              <a:spLocks noChangeArrowheads="1"/>
            </p:cNvSpPr>
            <p:nvPr/>
          </p:nvSpPr>
          <p:spPr bwMode="auto">
            <a:xfrm>
              <a:off x="4338" y="1188"/>
              <a:ext cx="46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contract cost</a:t>
              </a:r>
              <a:endParaRPr lang="en-US" sz="1200">
                <a:effectLst/>
                <a:latin typeface="Times New Roman" panose="02020603050405020304" pitchFamily="18" charset="0"/>
                <a:ea typeface="Times New Roman" panose="02020603050405020304" pitchFamily="18" charset="0"/>
              </a:endParaRPr>
            </a:p>
          </p:txBody>
        </p:sp>
        <p:sp>
          <p:nvSpPr>
            <p:cNvPr id="237" name="Rectangle 236"/>
            <p:cNvSpPr>
              <a:spLocks noChangeArrowheads="1"/>
            </p:cNvSpPr>
            <p:nvPr/>
          </p:nvSpPr>
          <p:spPr bwMode="auto">
            <a:xfrm>
              <a:off x="4904" y="783"/>
              <a:ext cx="32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County B </a:t>
              </a:r>
              <a:endParaRPr lang="en-US" sz="1200">
                <a:effectLst/>
                <a:latin typeface="Times New Roman" panose="02020603050405020304" pitchFamily="18" charset="0"/>
                <a:ea typeface="Times New Roman" panose="02020603050405020304" pitchFamily="18" charset="0"/>
              </a:endParaRPr>
            </a:p>
          </p:txBody>
        </p:sp>
        <p:sp>
          <p:nvSpPr>
            <p:cNvPr id="238" name="Rectangle 237"/>
            <p:cNvSpPr>
              <a:spLocks noChangeArrowheads="1"/>
            </p:cNvSpPr>
            <p:nvPr/>
          </p:nvSpPr>
          <p:spPr bwMode="auto">
            <a:xfrm>
              <a:off x="4904" y="898"/>
              <a:ext cx="27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Reports   </a:t>
              </a:r>
              <a:endParaRPr lang="en-US" sz="1200">
                <a:effectLst/>
                <a:latin typeface="Times New Roman" panose="02020603050405020304" pitchFamily="18" charset="0"/>
                <a:ea typeface="Times New Roman" panose="02020603050405020304" pitchFamily="18" charset="0"/>
              </a:endParaRPr>
            </a:p>
          </p:txBody>
        </p:sp>
        <p:sp>
          <p:nvSpPr>
            <p:cNvPr id="239" name="Rectangle 238"/>
            <p:cNvSpPr>
              <a:spLocks noChangeArrowheads="1"/>
            </p:cNvSpPr>
            <p:nvPr/>
          </p:nvSpPr>
          <p:spPr bwMode="auto">
            <a:xfrm>
              <a:off x="5193" y="898"/>
              <a:ext cx="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 or  </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p:cNvSpPr>
              <a:spLocks noChangeArrowheads="1"/>
            </p:cNvSpPr>
            <p:nvPr/>
          </p:nvSpPr>
          <p:spPr bwMode="auto">
            <a:xfrm>
              <a:off x="4904" y="1013"/>
              <a:ext cx="13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208</a:t>
              </a:r>
              <a:endParaRPr lang="en-US" sz="1200">
                <a:effectLst/>
                <a:latin typeface="Times New Roman" panose="02020603050405020304" pitchFamily="18" charset="0"/>
                <a:ea typeface="Times New Roman" panose="02020603050405020304" pitchFamily="18" charset="0"/>
              </a:endParaRPr>
            </a:p>
          </p:txBody>
        </p:sp>
        <p:sp>
          <p:nvSpPr>
            <p:cNvPr id="241" name="Rectangle 240"/>
            <p:cNvSpPr>
              <a:spLocks noChangeArrowheads="1"/>
            </p:cNvSpPr>
            <p:nvPr/>
          </p:nvSpPr>
          <p:spPr bwMode="auto">
            <a:xfrm>
              <a:off x="5038" y="1013"/>
              <a:ext cx="15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CCS </a:t>
              </a:r>
              <a:endParaRPr lang="en-US" sz="1200">
                <a:effectLst/>
                <a:latin typeface="Times New Roman" panose="02020603050405020304" pitchFamily="18" charset="0"/>
                <a:ea typeface="Times New Roman" panose="02020603050405020304" pitchFamily="18" charset="0"/>
              </a:endParaRPr>
            </a:p>
          </p:txBody>
        </p:sp>
        <p:sp>
          <p:nvSpPr>
            <p:cNvPr id="242" name="Rectangle 241"/>
            <p:cNvSpPr>
              <a:spLocks noChangeArrowheads="1"/>
            </p:cNvSpPr>
            <p:nvPr/>
          </p:nvSpPr>
          <p:spPr bwMode="auto">
            <a:xfrm>
              <a:off x="4904" y="1128"/>
              <a:ext cx="49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Direct Service </a:t>
              </a:r>
              <a:endParaRPr lang="en-US" sz="1200">
                <a:effectLst/>
                <a:latin typeface="Times New Roman" panose="02020603050405020304" pitchFamily="18" charset="0"/>
                <a:ea typeface="Times New Roman" panose="02020603050405020304" pitchFamily="18" charset="0"/>
              </a:endParaRPr>
            </a:p>
          </p:txBody>
        </p:sp>
        <p:sp>
          <p:nvSpPr>
            <p:cNvPr id="243" name="Rectangle 242"/>
            <p:cNvSpPr>
              <a:spLocks noChangeArrowheads="1"/>
            </p:cNvSpPr>
            <p:nvPr/>
          </p:nvSpPr>
          <p:spPr bwMode="auto">
            <a:xfrm>
              <a:off x="4904" y="1243"/>
              <a:ext cx="21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Hours</a:t>
              </a:r>
              <a:endParaRPr lang="en-US" sz="1200">
                <a:effectLst/>
                <a:latin typeface="Times New Roman" panose="02020603050405020304" pitchFamily="18" charset="0"/>
                <a:ea typeface="Times New Roman" panose="02020603050405020304" pitchFamily="18" charset="0"/>
              </a:endParaRPr>
            </a:p>
          </p:txBody>
        </p:sp>
        <p:sp>
          <p:nvSpPr>
            <p:cNvPr id="244" name="Rectangle 243"/>
            <p:cNvSpPr>
              <a:spLocks noChangeArrowheads="1"/>
            </p:cNvSpPr>
            <p:nvPr/>
          </p:nvSpPr>
          <p:spPr bwMode="auto">
            <a:xfrm>
              <a:off x="1462" y="7"/>
              <a:ext cx="255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Intergovernmental Agreement Example - Direct Service</a:t>
              </a:r>
              <a:endParaRPr lang="en-US" sz="1200">
                <a:effectLst/>
                <a:latin typeface="Times New Roman" panose="02020603050405020304" pitchFamily="18" charset="0"/>
                <a:ea typeface="Times New Roman" panose="02020603050405020304" pitchFamily="18" charset="0"/>
              </a:endParaRPr>
            </a:p>
          </p:txBody>
        </p:sp>
        <p:sp>
          <p:nvSpPr>
            <p:cNvPr id="245" name="Rectangle 244"/>
            <p:cNvSpPr>
              <a:spLocks noChangeArrowheads="1"/>
            </p:cNvSpPr>
            <p:nvPr/>
          </p:nvSpPr>
          <p:spPr bwMode="auto">
            <a:xfrm>
              <a:off x="0" y="0"/>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Line 85"/>
            <p:cNvSpPr>
              <a:spLocks noChangeShapeType="1"/>
            </p:cNvSpPr>
            <p:nvPr/>
          </p:nvSpPr>
          <p:spPr bwMode="auto">
            <a:xfrm>
              <a:off x="7" y="0"/>
              <a:ext cx="5449"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Rectangle 246"/>
            <p:cNvSpPr>
              <a:spLocks noChangeArrowheads="1"/>
            </p:cNvSpPr>
            <p:nvPr/>
          </p:nvSpPr>
          <p:spPr bwMode="auto">
            <a:xfrm>
              <a:off x="7" y="0"/>
              <a:ext cx="5449"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247"/>
            <p:cNvSpPr>
              <a:spLocks noChangeArrowheads="1"/>
            </p:cNvSpPr>
            <p:nvPr/>
          </p:nvSpPr>
          <p:spPr bwMode="auto">
            <a:xfrm>
              <a:off x="5449" y="0"/>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Line 88"/>
            <p:cNvSpPr>
              <a:spLocks noChangeShapeType="1"/>
            </p:cNvSpPr>
            <p:nvPr/>
          </p:nvSpPr>
          <p:spPr bwMode="auto">
            <a:xfrm>
              <a:off x="0" y="0"/>
              <a:ext cx="0" cy="142"/>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Rectangle 249"/>
            <p:cNvSpPr>
              <a:spLocks noChangeArrowheads="1"/>
            </p:cNvSpPr>
            <p:nvPr/>
          </p:nvSpPr>
          <p:spPr bwMode="auto">
            <a:xfrm>
              <a:off x="0" y="0"/>
              <a:ext cx="7" cy="14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250"/>
            <p:cNvSpPr>
              <a:spLocks noChangeArrowheads="1"/>
            </p:cNvSpPr>
            <p:nvPr/>
          </p:nvSpPr>
          <p:spPr bwMode="auto">
            <a:xfrm>
              <a:off x="2054" y="0"/>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251"/>
            <p:cNvSpPr>
              <a:spLocks noChangeArrowheads="1"/>
            </p:cNvSpPr>
            <p:nvPr/>
          </p:nvSpPr>
          <p:spPr bwMode="auto">
            <a:xfrm>
              <a:off x="2620" y="0"/>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252"/>
            <p:cNvSpPr>
              <a:spLocks noChangeArrowheads="1"/>
            </p:cNvSpPr>
            <p:nvPr/>
          </p:nvSpPr>
          <p:spPr bwMode="auto">
            <a:xfrm>
              <a:off x="3186" y="0"/>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253"/>
            <p:cNvSpPr>
              <a:spLocks noChangeArrowheads="1"/>
            </p:cNvSpPr>
            <p:nvPr/>
          </p:nvSpPr>
          <p:spPr bwMode="auto">
            <a:xfrm>
              <a:off x="3752" y="0"/>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254"/>
            <p:cNvSpPr>
              <a:spLocks noChangeArrowheads="1"/>
            </p:cNvSpPr>
            <p:nvPr/>
          </p:nvSpPr>
          <p:spPr bwMode="auto">
            <a:xfrm>
              <a:off x="4318" y="0"/>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255"/>
            <p:cNvSpPr>
              <a:spLocks noChangeArrowheads="1"/>
            </p:cNvSpPr>
            <p:nvPr/>
          </p:nvSpPr>
          <p:spPr bwMode="auto">
            <a:xfrm>
              <a:off x="4884" y="0"/>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Line 96"/>
            <p:cNvSpPr>
              <a:spLocks noChangeShapeType="1"/>
            </p:cNvSpPr>
            <p:nvPr/>
          </p:nvSpPr>
          <p:spPr bwMode="auto">
            <a:xfrm>
              <a:off x="7" y="142"/>
              <a:ext cx="544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Rectangle 257"/>
            <p:cNvSpPr>
              <a:spLocks noChangeArrowheads="1"/>
            </p:cNvSpPr>
            <p:nvPr/>
          </p:nvSpPr>
          <p:spPr bwMode="auto">
            <a:xfrm>
              <a:off x="7" y="142"/>
              <a:ext cx="544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Line 98"/>
            <p:cNvSpPr>
              <a:spLocks noChangeShapeType="1"/>
            </p:cNvSpPr>
            <p:nvPr/>
          </p:nvSpPr>
          <p:spPr bwMode="auto">
            <a:xfrm>
              <a:off x="0" y="142"/>
              <a:ext cx="0" cy="3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Rectangle 259"/>
            <p:cNvSpPr>
              <a:spLocks noChangeArrowheads="1"/>
            </p:cNvSpPr>
            <p:nvPr/>
          </p:nvSpPr>
          <p:spPr bwMode="auto">
            <a:xfrm>
              <a:off x="0" y="142"/>
              <a:ext cx="7" cy="3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Line 100"/>
            <p:cNvSpPr>
              <a:spLocks noChangeShapeType="1"/>
            </p:cNvSpPr>
            <p:nvPr/>
          </p:nvSpPr>
          <p:spPr bwMode="auto">
            <a:xfrm>
              <a:off x="2054" y="149"/>
              <a:ext cx="0" cy="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Rectangle 261"/>
            <p:cNvSpPr>
              <a:spLocks noChangeArrowheads="1"/>
            </p:cNvSpPr>
            <p:nvPr/>
          </p:nvSpPr>
          <p:spPr bwMode="auto">
            <a:xfrm>
              <a:off x="2054" y="149"/>
              <a:ext cx="7" cy="3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Line 102"/>
            <p:cNvSpPr>
              <a:spLocks noChangeShapeType="1"/>
            </p:cNvSpPr>
            <p:nvPr/>
          </p:nvSpPr>
          <p:spPr bwMode="auto">
            <a:xfrm>
              <a:off x="2620" y="149"/>
              <a:ext cx="0" cy="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Rectangle 263"/>
            <p:cNvSpPr>
              <a:spLocks noChangeArrowheads="1"/>
            </p:cNvSpPr>
            <p:nvPr/>
          </p:nvSpPr>
          <p:spPr bwMode="auto">
            <a:xfrm>
              <a:off x="2620" y="149"/>
              <a:ext cx="7" cy="3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Line 104"/>
            <p:cNvSpPr>
              <a:spLocks noChangeShapeType="1"/>
            </p:cNvSpPr>
            <p:nvPr/>
          </p:nvSpPr>
          <p:spPr bwMode="auto">
            <a:xfrm>
              <a:off x="3186" y="149"/>
              <a:ext cx="0" cy="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Rectangle 265"/>
            <p:cNvSpPr>
              <a:spLocks noChangeArrowheads="1"/>
            </p:cNvSpPr>
            <p:nvPr/>
          </p:nvSpPr>
          <p:spPr bwMode="auto">
            <a:xfrm>
              <a:off x="3186" y="149"/>
              <a:ext cx="7" cy="3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Line 106"/>
            <p:cNvSpPr>
              <a:spLocks noChangeShapeType="1"/>
            </p:cNvSpPr>
            <p:nvPr/>
          </p:nvSpPr>
          <p:spPr bwMode="auto">
            <a:xfrm>
              <a:off x="3752" y="149"/>
              <a:ext cx="0" cy="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Rectangle 267"/>
            <p:cNvSpPr>
              <a:spLocks noChangeArrowheads="1"/>
            </p:cNvSpPr>
            <p:nvPr/>
          </p:nvSpPr>
          <p:spPr bwMode="auto">
            <a:xfrm>
              <a:off x="3752" y="149"/>
              <a:ext cx="7" cy="3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Line 108"/>
            <p:cNvSpPr>
              <a:spLocks noChangeShapeType="1"/>
            </p:cNvSpPr>
            <p:nvPr/>
          </p:nvSpPr>
          <p:spPr bwMode="auto">
            <a:xfrm>
              <a:off x="4318" y="149"/>
              <a:ext cx="0" cy="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Rectangle 269"/>
            <p:cNvSpPr>
              <a:spLocks noChangeArrowheads="1"/>
            </p:cNvSpPr>
            <p:nvPr/>
          </p:nvSpPr>
          <p:spPr bwMode="auto">
            <a:xfrm>
              <a:off x="4318" y="149"/>
              <a:ext cx="6" cy="3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Line 110"/>
            <p:cNvSpPr>
              <a:spLocks noChangeShapeType="1"/>
            </p:cNvSpPr>
            <p:nvPr/>
          </p:nvSpPr>
          <p:spPr bwMode="auto">
            <a:xfrm>
              <a:off x="4884" y="149"/>
              <a:ext cx="0" cy="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Rectangle 271"/>
            <p:cNvSpPr>
              <a:spLocks noChangeArrowheads="1"/>
            </p:cNvSpPr>
            <p:nvPr/>
          </p:nvSpPr>
          <p:spPr bwMode="auto">
            <a:xfrm>
              <a:off x="4884" y="149"/>
              <a:ext cx="6" cy="3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Line 112"/>
            <p:cNvSpPr>
              <a:spLocks noChangeShapeType="1"/>
            </p:cNvSpPr>
            <p:nvPr/>
          </p:nvSpPr>
          <p:spPr bwMode="auto">
            <a:xfrm>
              <a:off x="7" y="486"/>
              <a:ext cx="544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Rectangle 273"/>
            <p:cNvSpPr>
              <a:spLocks noChangeArrowheads="1"/>
            </p:cNvSpPr>
            <p:nvPr/>
          </p:nvSpPr>
          <p:spPr bwMode="auto">
            <a:xfrm>
              <a:off x="7" y="486"/>
              <a:ext cx="544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Line 114"/>
            <p:cNvSpPr>
              <a:spLocks noChangeShapeType="1"/>
            </p:cNvSpPr>
            <p:nvPr/>
          </p:nvSpPr>
          <p:spPr bwMode="auto">
            <a:xfrm>
              <a:off x="5449" y="149"/>
              <a:ext cx="0" cy="3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Rectangle 275"/>
            <p:cNvSpPr>
              <a:spLocks noChangeArrowheads="1"/>
            </p:cNvSpPr>
            <p:nvPr/>
          </p:nvSpPr>
          <p:spPr bwMode="auto">
            <a:xfrm>
              <a:off x="5449" y="149"/>
              <a:ext cx="7" cy="3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Line 116"/>
            <p:cNvSpPr>
              <a:spLocks noChangeShapeType="1"/>
            </p:cNvSpPr>
            <p:nvPr/>
          </p:nvSpPr>
          <p:spPr bwMode="auto">
            <a:xfrm>
              <a:off x="0" y="493"/>
              <a:ext cx="0" cy="1148"/>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Rectangle 277"/>
            <p:cNvSpPr>
              <a:spLocks noChangeArrowheads="1"/>
            </p:cNvSpPr>
            <p:nvPr/>
          </p:nvSpPr>
          <p:spPr bwMode="auto">
            <a:xfrm>
              <a:off x="0" y="493"/>
              <a:ext cx="7" cy="1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Line 118"/>
            <p:cNvSpPr>
              <a:spLocks noChangeShapeType="1"/>
            </p:cNvSpPr>
            <p:nvPr/>
          </p:nvSpPr>
          <p:spPr bwMode="auto">
            <a:xfrm>
              <a:off x="2054" y="493"/>
              <a:ext cx="0" cy="1148"/>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Rectangle 279"/>
            <p:cNvSpPr>
              <a:spLocks noChangeArrowheads="1"/>
            </p:cNvSpPr>
            <p:nvPr/>
          </p:nvSpPr>
          <p:spPr bwMode="auto">
            <a:xfrm>
              <a:off x="2054" y="493"/>
              <a:ext cx="7" cy="1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Line 120"/>
            <p:cNvSpPr>
              <a:spLocks noChangeShapeType="1"/>
            </p:cNvSpPr>
            <p:nvPr/>
          </p:nvSpPr>
          <p:spPr bwMode="auto">
            <a:xfrm>
              <a:off x="2620" y="493"/>
              <a:ext cx="0" cy="1148"/>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Rectangle 281"/>
            <p:cNvSpPr>
              <a:spLocks noChangeArrowheads="1"/>
            </p:cNvSpPr>
            <p:nvPr/>
          </p:nvSpPr>
          <p:spPr bwMode="auto">
            <a:xfrm>
              <a:off x="2620" y="493"/>
              <a:ext cx="7" cy="1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Line 122"/>
            <p:cNvSpPr>
              <a:spLocks noChangeShapeType="1"/>
            </p:cNvSpPr>
            <p:nvPr/>
          </p:nvSpPr>
          <p:spPr bwMode="auto">
            <a:xfrm>
              <a:off x="3186" y="493"/>
              <a:ext cx="0" cy="1148"/>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Rectangle 283"/>
            <p:cNvSpPr>
              <a:spLocks noChangeArrowheads="1"/>
            </p:cNvSpPr>
            <p:nvPr/>
          </p:nvSpPr>
          <p:spPr bwMode="auto">
            <a:xfrm>
              <a:off x="3186" y="493"/>
              <a:ext cx="7" cy="1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Line 124"/>
            <p:cNvSpPr>
              <a:spLocks noChangeShapeType="1"/>
            </p:cNvSpPr>
            <p:nvPr/>
          </p:nvSpPr>
          <p:spPr bwMode="auto">
            <a:xfrm>
              <a:off x="3752" y="493"/>
              <a:ext cx="0" cy="1148"/>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Rectangle 285"/>
            <p:cNvSpPr>
              <a:spLocks noChangeArrowheads="1"/>
            </p:cNvSpPr>
            <p:nvPr/>
          </p:nvSpPr>
          <p:spPr bwMode="auto">
            <a:xfrm>
              <a:off x="3752" y="493"/>
              <a:ext cx="7" cy="1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Line 126"/>
            <p:cNvSpPr>
              <a:spLocks noChangeShapeType="1"/>
            </p:cNvSpPr>
            <p:nvPr/>
          </p:nvSpPr>
          <p:spPr bwMode="auto">
            <a:xfrm>
              <a:off x="4318" y="493"/>
              <a:ext cx="0" cy="1148"/>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Rectangle 287"/>
            <p:cNvSpPr>
              <a:spLocks noChangeArrowheads="1"/>
            </p:cNvSpPr>
            <p:nvPr/>
          </p:nvSpPr>
          <p:spPr bwMode="auto">
            <a:xfrm>
              <a:off x="4318" y="493"/>
              <a:ext cx="6" cy="1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Line 128"/>
            <p:cNvSpPr>
              <a:spLocks noChangeShapeType="1"/>
            </p:cNvSpPr>
            <p:nvPr/>
          </p:nvSpPr>
          <p:spPr bwMode="auto">
            <a:xfrm>
              <a:off x="4884" y="493"/>
              <a:ext cx="0" cy="1148"/>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Rectangle 289"/>
            <p:cNvSpPr>
              <a:spLocks noChangeArrowheads="1"/>
            </p:cNvSpPr>
            <p:nvPr/>
          </p:nvSpPr>
          <p:spPr bwMode="auto">
            <a:xfrm>
              <a:off x="4884" y="493"/>
              <a:ext cx="6" cy="1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Line 130"/>
            <p:cNvSpPr>
              <a:spLocks noChangeShapeType="1"/>
            </p:cNvSpPr>
            <p:nvPr/>
          </p:nvSpPr>
          <p:spPr bwMode="auto">
            <a:xfrm>
              <a:off x="7" y="1634"/>
              <a:ext cx="5449"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Rectangle 291"/>
            <p:cNvSpPr>
              <a:spLocks noChangeArrowheads="1"/>
            </p:cNvSpPr>
            <p:nvPr/>
          </p:nvSpPr>
          <p:spPr bwMode="auto">
            <a:xfrm>
              <a:off x="7" y="1634"/>
              <a:ext cx="5449"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Line 132"/>
            <p:cNvSpPr>
              <a:spLocks noChangeShapeType="1"/>
            </p:cNvSpPr>
            <p:nvPr/>
          </p:nvSpPr>
          <p:spPr bwMode="auto">
            <a:xfrm>
              <a:off x="5449" y="493"/>
              <a:ext cx="0" cy="1148"/>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Rectangle 293"/>
            <p:cNvSpPr>
              <a:spLocks noChangeArrowheads="1"/>
            </p:cNvSpPr>
            <p:nvPr/>
          </p:nvSpPr>
          <p:spPr bwMode="auto">
            <a:xfrm>
              <a:off x="5449" y="493"/>
              <a:ext cx="7" cy="1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Line 134"/>
            <p:cNvSpPr>
              <a:spLocks noChangeShapeType="1"/>
            </p:cNvSpPr>
            <p:nvPr/>
          </p:nvSpPr>
          <p:spPr bwMode="auto">
            <a:xfrm>
              <a:off x="0" y="16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Rectangle 295"/>
            <p:cNvSpPr>
              <a:spLocks noChangeArrowheads="1"/>
            </p:cNvSpPr>
            <p:nvPr/>
          </p:nvSpPr>
          <p:spPr bwMode="auto">
            <a:xfrm>
              <a:off x="0" y="1641"/>
              <a:ext cx="7"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Line 136"/>
            <p:cNvSpPr>
              <a:spLocks noChangeShapeType="1"/>
            </p:cNvSpPr>
            <p:nvPr/>
          </p:nvSpPr>
          <p:spPr bwMode="auto">
            <a:xfrm>
              <a:off x="2054" y="16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Rectangle 297"/>
            <p:cNvSpPr>
              <a:spLocks noChangeArrowheads="1"/>
            </p:cNvSpPr>
            <p:nvPr/>
          </p:nvSpPr>
          <p:spPr bwMode="auto">
            <a:xfrm>
              <a:off x="2054" y="1641"/>
              <a:ext cx="7"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Line 138"/>
            <p:cNvSpPr>
              <a:spLocks noChangeShapeType="1"/>
            </p:cNvSpPr>
            <p:nvPr/>
          </p:nvSpPr>
          <p:spPr bwMode="auto">
            <a:xfrm>
              <a:off x="2620" y="16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Rectangle 299"/>
            <p:cNvSpPr>
              <a:spLocks noChangeArrowheads="1"/>
            </p:cNvSpPr>
            <p:nvPr/>
          </p:nvSpPr>
          <p:spPr bwMode="auto">
            <a:xfrm>
              <a:off x="2620" y="1641"/>
              <a:ext cx="7"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Line 140"/>
            <p:cNvSpPr>
              <a:spLocks noChangeShapeType="1"/>
            </p:cNvSpPr>
            <p:nvPr/>
          </p:nvSpPr>
          <p:spPr bwMode="auto">
            <a:xfrm>
              <a:off x="3186" y="16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Rectangle 301"/>
            <p:cNvSpPr>
              <a:spLocks noChangeArrowheads="1"/>
            </p:cNvSpPr>
            <p:nvPr/>
          </p:nvSpPr>
          <p:spPr bwMode="auto">
            <a:xfrm>
              <a:off x="3186" y="1641"/>
              <a:ext cx="7"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Line 142"/>
            <p:cNvSpPr>
              <a:spLocks noChangeShapeType="1"/>
            </p:cNvSpPr>
            <p:nvPr/>
          </p:nvSpPr>
          <p:spPr bwMode="auto">
            <a:xfrm>
              <a:off x="3752" y="16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Rectangle 303"/>
            <p:cNvSpPr>
              <a:spLocks noChangeArrowheads="1"/>
            </p:cNvSpPr>
            <p:nvPr/>
          </p:nvSpPr>
          <p:spPr bwMode="auto">
            <a:xfrm>
              <a:off x="3752" y="1641"/>
              <a:ext cx="7"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Line 144"/>
            <p:cNvSpPr>
              <a:spLocks noChangeShapeType="1"/>
            </p:cNvSpPr>
            <p:nvPr/>
          </p:nvSpPr>
          <p:spPr bwMode="auto">
            <a:xfrm>
              <a:off x="4318" y="16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Rectangle 305"/>
            <p:cNvSpPr>
              <a:spLocks noChangeArrowheads="1"/>
            </p:cNvSpPr>
            <p:nvPr/>
          </p:nvSpPr>
          <p:spPr bwMode="auto">
            <a:xfrm>
              <a:off x="4318" y="1641"/>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Line 146"/>
            <p:cNvSpPr>
              <a:spLocks noChangeShapeType="1"/>
            </p:cNvSpPr>
            <p:nvPr/>
          </p:nvSpPr>
          <p:spPr bwMode="auto">
            <a:xfrm>
              <a:off x="4884" y="16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Rectangle 307"/>
            <p:cNvSpPr>
              <a:spLocks noChangeArrowheads="1"/>
            </p:cNvSpPr>
            <p:nvPr/>
          </p:nvSpPr>
          <p:spPr bwMode="auto">
            <a:xfrm>
              <a:off x="4884" y="1641"/>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Line 148"/>
            <p:cNvSpPr>
              <a:spLocks noChangeShapeType="1"/>
            </p:cNvSpPr>
            <p:nvPr/>
          </p:nvSpPr>
          <p:spPr bwMode="auto">
            <a:xfrm>
              <a:off x="5449" y="16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Rectangle 309"/>
            <p:cNvSpPr>
              <a:spLocks noChangeArrowheads="1"/>
            </p:cNvSpPr>
            <p:nvPr/>
          </p:nvSpPr>
          <p:spPr bwMode="auto">
            <a:xfrm>
              <a:off x="5449" y="1641"/>
              <a:ext cx="7"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Line 150"/>
            <p:cNvSpPr>
              <a:spLocks noChangeShapeType="1"/>
            </p:cNvSpPr>
            <p:nvPr/>
          </p:nvSpPr>
          <p:spPr bwMode="auto">
            <a:xfrm>
              <a:off x="5456" y="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Rectangle 311"/>
            <p:cNvSpPr>
              <a:spLocks noChangeArrowheads="1"/>
            </p:cNvSpPr>
            <p:nvPr/>
          </p:nvSpPr>
          <p:spPr bwMode="auto">
            <a:xfrm>
              <a:off x="5456" y="0"/>
              <a:ext cx="7"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Line 152"/>
            <p:cNvSpPr>
              <a:spLocks noChangeShapeType="1"/>
            </p:cNvSpPr>
            <p:nvPr/>
          </p:nvSpPr>
          <p:spPr bwMode="auto">
            <a:xfrm>
              <a:off x="5456" y="1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Rectangle 313"/>
            <p:cNvSpPr>
              <a:spLocks noChangeArrowheads="1"/>
            </p:cNvSpPr>
            <p:nvPr/>
          </p:nvSpPr>
          <p:spPr bwMode="auto">
            <a:xfrm>
              <a:off x="5456" y="142"/>
              <a:ext cx="7"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Line 154"/>
            <p:cNvSpPr>
              <a:spLocks noChangeShapeType="1"/>
            </p:cNvSpPr>
            <p:nvPr/>
          </p:nvSpPr>
          <p:spPr bwMode="auto">
            <a:xfrm>
              <a:off x="5456" y="48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Rectangle 315"/>
            <p:cNvSpPr>
              <a:spLocks noChangeArrowheads="1"/>
            </p:cNvSpPr>
            <p:nvPr/>
          </p:nvSpPr>
          <p:spPr bwMode="auto">
            <a:xfrm>
              <a:off x="5456" y="486"/>
              <a:ext cx="7"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Line 156"/>
            <p:cNvSpPr>
              <a:spLocks noChangeShapeType="1"/>
            </p:cNvSpPr>
            <p:nvPr/>
          </p:nvSpPr>
          <p:spPr bwMode="auto">
            <a:xfrm>
              <a:off x="5456" y="163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Rectangle 317"/>
            <p:cNvSpPr>
              <a:spLocks noChangeArrowheads="1"/>
            </p:cNvSpPr>
            <p:nvPr/>
          </p:nvSpPr>
          <p:spPr bwMode="auto">
            <a:xfrm>
              <a:off x="5456" y="1634"/>
              <a:ext cx="7"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1637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Overhead </a:t>
            </a:r>
            <a:r>
              <a:rPr lang="en-US" dirty="0"/>
              <a:t>Intergovernmental Agreement Example</a:t>
            </a:r>
          </a:p>
        </p:txBody>
      </p:sp>
      <p:sp>
        <p:nvSpPr>
          <p:cNvPr id="3" name="Content Placeholder 2"/>
          <p:cNvSpPr>
            <a:spLocks noGrp="1"/>
          </p:cNvSpPr>
          <p:nvPr>
            <p:ph idx="1"/>
          </p:nvPr>
        </p:nvSpPr>
        <p:spPr/>
        <p:txBody>
          <a:bodyPr/>
          <a:lstStyle/>
          <a:p>
            <a:endParaRPr lang="en-US" dirty="0" smtClean="0"/>
          </a:p>
          <a:p>
            <a:r>
              <a:rPr lang="en-US" dirty="0" smtClean="0"/>
              <a:t>The </a:t>
            </a:r>
            <a:r>
              <a:rPr lang="en-US" dirty="0"/>
              <a:t>example below demonstrates how a regional shared overhead provider should be reflected on the cost report of the county or tribe employing the shared employee (County A) as well as the county or tribe contracting out for the shared employee’s services (County B). </a:t>
            </a:r>
            <a:endParaRPr lang="en-US" b="1" dirty="0" smtClean="0"/>
          </a:p>
          <a:p>
            <a:endParaRPr lang="en-US" b="1" dirty="0"/>
          </a:p>
          <a:p>
            <a:endParaRPr lang="en-US" b="1" dirty="0" smtClean="0"/>
          </a:p>
          <a:p>
            <a:endParaRPr lang="en-US" b="1" dirty="0"/>
          </a:p>
          <a:p>
            <a:endParaRPr lang="en-US" b="1" dirty="0" smtClean="0"/>
          </a:p>
          <a:p>
            <a:endParaRPr lang="en-US" b="1" dirty="0"/>
          </a:p>
          <a:p>
            <a:endParaRPr lang="en-US" dirty="0"/>
          </a:p>
          <a:p>
            <a:endParaRPr lang="en-US" dirty="0"/>
          </a:p>
        </p:txBody>
      </p:sp>
      <p:pic>
        <p:nvPicPr>
          <p:cNvPr id="5" name="Picture 4"/>
          <p:cNvPicPr>
            <a:picLocks noChangeAspect="1"/>
          </p:cNvPicPr>
          <p:nvPr/>
        </p:nvPicPr>
        <p:blipFill>
          <a:blip r:embed="rId2"/>
          <a:stretch>
            <a:fillRect/>
          </a:stretch>
        </p:blipFill>
        <p:spPr>
          <a:xfrm>
            <a:off x="183112" y="3370198"/>
            <a:ext cx="8729394" cy="1894470"/>
          </a:xfrm>
          <a:prstGeom prst="rect">
            <a:avLst/>
          </a:prstGeom>
        </p:spPr>
      </p:pic>
      <p:sp>
        <p:nvSpPr>
          <p:cNvPr id="6" name="Slide Number Placeholder 5"/>
          <p:cNvSpPr>
            <a:spLocks noGrp="1"/>
          </p:cNvSpPr>
          <p:nvPr>
            <p:ph type="sldNum" sz="quarter" idx="12"/>
          </p:nvPr>
        </p:nvSpPr>
        <p:spPr/>
        <p:txBody>
          <a:bodyPr/>
          <a:lstStyle/>
          <a:p>
            <a:fld id="{F7C12BC4-994B-473A-871F-46235A85AC2B}" type="slidenum">
              <a:rPr lang="en-US" smtClean="0"/>
              <a:pPr/>
              <a:t>23</a:t>
            </a:fld>
            <a:endParaRPr lang="en-US" dirty="0"/>
          </a:p>
        </p:txBody>
      </p:sp>
    </p:spTree>
    <p:extLst>
      <p:ext uri="{BB962C8B-B14F-4D97-AF65-F5344CB8AC3E}">
        <p14:creationId xmlns:p14="http://schemas.microsoft.com/office/powerpoint/2010/main" val="1847224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1.B. - Group Participant Units</a:t>
            </a:r>
            <a:endParaRPr lang="en-US" dirty="0"/>
          </a:p>
        </p:txBody>
      </p:sp>
      <p:sp>
        <p:nvSpPr>
          <p:cNvPr id="8" name="Content Placeholder 7"/>
          <p:cNvSpPr>
            <a:spLocks noGrp="1"/>
          </p:cNvSpPr>
          <p:nvPr>
            <p:ph idx="1"/>
          </p:nvPr>
        </p:nvSpPr>
        <p:spPr/>
        <p:txBody>
          <a:bodyPr/>
          <a:lstStyle/>
          <a:p>
            <a:r>
              <a:rPr lang="en-US" sz="1800" dirty="0"/>
              <a:t>Duplicated Participant Count terminology has transitioned to Group Participant Units</a:t>
            </a:r>
          </a:p>
          <a:p>
            <a:pPr lvl="1"/>
            <a:r>
              <a:rPr lang="en-US" sz="1800" dirty="0"/>
              <a:t>Group Participant Units: the total number of participants attending all group services units. </a:t>
            </a:r>
          </a:p>
          <a:p>
            <a:pPr marL="457200" lvl="1" indent="0">
              <a:buNone/>
            </a:pPr>
            <a:endParaRPr lang="en-US" sz="1800" dirty="0"/>
          </a:p>
          <a:p>
            <a:r>
              <a:rPr lang="en-US" sz="1800" dirty="0"/>
              <a:t>E</a:t>
            </a:r>
            <a:r>
              <a:rPr lang="en-US" sz="1800" dirty="0" smtClean="0"/>
              <a:t>xample</a:t>
            </a:r>
            <a:r>
              <a:rPr lang="en-US" sz="1800" dirty="0"/>
              <a:t>: For </a:t>
            </a:r>
            <a:r>
              <a:rPr lang="en-US" sz="1800" dirty="0" smtClean="0"/>
              <a:t>two CSP group sessions, one </a:t>
            </a:r>
            <a:r>
              <a:rPr lang="en-US" sz="1800" dirty="0"/>
              <a:t>session has 11 participants and the </a:t>
            </a:r>
            <a:r>
              <a:rPr lang="en-US" sz="1800" dirty="0" smtClean="0"/>
              <a:t>other </a:t>
            </a:r>
            <a:r>
              <a:rPr lang="en-US" sz="1800" dirty="0"/>
              <a:t>session has 15 </a:t>
            </a:r>
            <a:r>
              <a:rPr lang="en-US" sz="1800" dirty="0" smtClean="0"/>
              <a:t>participants. Assuming the sessions were for 15 minutes each, the total group participant units would be 26 units. </a:t>
            </a:r>
            <a:r>
              <a:rPr lang="en-US" sz="1800" dirty="0"/>
              <a:t>Even if </a:t>
            </a:r>
            <a:r>
              <a:rPr lang="en-US" sz="1800" dirty="0" smtClean="0"/>
              <a:t>four </a:t>
            </a:r>
            <a:r>
              <a:rPr lang="en-US" sz="1800" dirty="0"/>
              <a:t>participants attend both sessions, the total is </a:t>
            </a:r>
            <a:r>
              <a:rPr lang="en-US" sz="1800" dirty="0" smtClean="0"/>
              <a:t>still 26 units.</a:t>
            </a:r>
          </a:p>
          <a:p>
            <a:pPr lvl="1"/>
            <a:r>
              <a:rPr lang="en-US" dirty="0" smtClean="0"/>
              <a:t>Group 1: Participants x Units = 11 x 1 = 11</a:t>
            </a:r>
          </a:p>
          <a:p>
            <a:pPr lvl="1"/>
            <a:r>
              <a:rPr lang="en-US" dirty="0" smtClean="0"/>
              <a:t>Group 2: Participants x Units = 15 x 1 = 15 </a:t>
            </a:r>
          </a:p>
          <a:p>
            <a:pPr lvl="1"/>
            <a:r>
              <a:rPr lang="en-US" dirty="0" smtClean="0"/>
              <a:t>Total: 26 Group Participant Units</a:t>
            </a:r>
          </a:p>
          <a:p>
            <a:endParaRPr lang="en-US" sz="1800" dirty="0"/>
          </a:p>
          <a:p>
            <a:pPr marL="0" indent="0">
              <a:buNone/>
            </a:pPr>
            <a:endParaRPr lang="en-US" sz="1800" dirty="0"/>
          </a:p>
          <a:p>
            <a:endParaRPr lang="en-US" sz="1800" dirty="0"/>
          </a:p>
        </p:txBody>
      </p:sp>
      <p:graphicFrame>
        <p:nvGraphicFramePr>
          <p:cNvPr id="9" name="Table 8"/>
          <p:cNvGraphicFramePr>
            <a:graphicFrameLocks noGrp="1"/>
          </p:cNvGraphicFramePr>
          <p:nvPr>
            <p:extLst>
              <p:ext uri="{D42A27DB-BD31-4B8C-83A1-F6EECF244321}">
                <p14:modId xmlns:p14="http://schemas.microsoft.com/office/powerpoint/2010/main" val="330492979"/>
              </p:ext>
            </p:extLst>
          </p:nvPr>
        </p:nvGraphicFramePr>
        <p:xfrm>
          <a:off x="1558344" y="4726546"/>
          <a:ext cx="6061656" cy="1737360"/>
        </p:xfrm>
        <a:graphic>
          <a:graphicData uri="http://schemas.openxmlformats.org/drawingml/2006/table">
            <a:tbl>
              <a:tblPr firstRow="1" bandRow="1">
                <a:tableStyleId>{5C22544A-7EE6-4342-B048-85BDC9FD1C3A}</a:tableStyleId>
              </a:tblPr>
              <a:tblGrid>
                <a:gridCol w="3030828"/>
                <a:gridCol w="3030828"/>
              </a:tblGrid>
              <a:tr h="344340">
                <a:tc>
                  <a:txBody>
                    <a:bodyPr/>
                    <a:lstStyle/>
                    <a:p>
                      <a:r>
                        <a:rPr lang="en-US" dirty="0" smtClean="0"/>
                        <a:t>Program</a:t>
                      </a:r>
                      <a:endParaRPr lang="en-US" dirty="0"/>
                    </a:p>
                  </a:txBody>
                  <a:tcPr/>
                </a:tc>
                <a:tc>
                  <a:txBody>
                    <a:bodyPr/>
                    <a:lstStyle/>
                    <a:p>
                      <a:r>
                        <a:rPr lang="en-US" dirty="0" smtClean="0"/>
                        <a:t>One unit of</a:t>
                      </a:r>
                      <a:r>
                        <a:rPr lang="en-US" baseline="0" dirty="0" smtClean="0"/>
                        <a:t> group service</a:t>
                      </a:r>
                      <a:endParaRPr lang="en-US" dirty="0"/>
                    </a:p>
                  </a:txBody>
                  <a:tcPr/>
                </a:tc>
              </a:tr>
              <a:tr h="344340">
                <a:tc>
                  <a:txBody>
                    <a:bodyPr/>
                    <a:lstStyle/>
                    <a:p>
                      <a:r>
                        <a:rPr lang="en-US" dirty="0" smtClean="0"/>
                        <a:t>CCS and CSP</a:t>
                      </a:r>
                      <a:endParaRPr lang="en-US" dirty="0"/>
                    </a:p>
                  </a:txBody>
                  <a:tcPr/>
                </a:tc>
                <a:tc>
                  <a:txBody>
                    <a:bodyPr/>
                    <a:lstStyle/>
                    <a:p>
                      <a:r>
                        <a:rPr lang="en-US" dirty="0" smtClean="0"/>
                        <a:t>15 minutes</a:t>
                      </a:r>
                      <a:endParaRPr lang="en-US" dirty="0"/>
                    </a:p>
                  </a:txBody>
                  <a:tcPr/>
                </a:tc>
              </a:tr>
              <a:tr h="344340">
                <a:tc>
                  <a:txBody>
                    <a:bodyPr/>
                    <a:lstStyle/>
                    <a:p>
                      <a:r>
                        <a:rPr lang="en-US" dirty="0" smtClean="0"/>
                        <a:t>OPMHSA</a:t>
                      </a:r>
                      <a:r>
                        <a:rPr lang="en-US" baseline="0" dirty="0" smtClean="0"/>
                        <a:t> and OPMHSA-HC</a:t>
                      </a:r>
                      <a:endParaRPr lang="en-US" dirty="0"/>
                    </a:p>
                  </a:txBody>
                  <a:tcPr/>
                </a:tc>
                <a:tc>
                  <a:txBody>
                    <a:bodyPr/>
                    <a:lstStyle/>
                    <a:p>
                      <a:r>
                        <a:rPr lang="en-US" dirty="0" smtClean="0"/>
                        <a:t>1 hour</a:t>
                      </a:r>
                      <a:endParaRPr lang="en-US" dirty="0"/>
                    </a:p>
                  </a:txBody>
                  <a:tcPr/>
                </a:tc>
              </a:tr>
              <a:tr h="602596">
                <a:tc>
                  <a:txBody>
                    <a:bodyPr/>
                    <a:lstStyle/>
                    <a:p>
                      <a:r>
                        <a:rPr lang="en-US" dirty="0" smtClean="0"/>
                        <a:t>PNCC (multiplied</a:t>
                      </a:r>
                      <a:r>
                        <a:rPr lang="en-US" baseline="0" dirty="0" smtClean="0"/>
                        <a:t> by the conversion factor for H1003)</a:t>
                      </a:r>
                      <a:endParaRPr lang="en-US" dirty="0"/>
                    </a:p>
                  </a:txBody>
                  <a:tcPr/>
                </a:tc>
                <a:tc>
                  <a:txBody>
                    <a:bodyPr/>
                    <a:lstStyle/>
                    <a:p>
                      <a:r>
                        <a:rPr lang="en-US" dirty="0" smtClean="0"/>
                        <a:t>Unit</a:t>
                      </a:r>
                      <a:r>
                        <a:rPr lang="en-US" baseline="0" dirty="0" smtClean="0"/>
                        <a:t> is converted from 1 visit</a:t>
                      </a:r>
                      <a:endParaRPr lang="en-US" dirty="0"/>
                    </a:p>
                  </a:txBody>
                  <a:tcPr/>
                </a:tc>
              </a:tr>
            </a:tbl>
          </a:graphicData>
        </a:graphic>
      </p:graphicFrame>
      <p:sp>
        <p:nvSpPr>
          <p:cNvPr id="2" name="Slide Number Placeholder 1"/>
          <p:cNvSpPr>
            <a:spLocks noGrp="1"/>
          </p:cNvSpPr>
          <p:nvPr>
            <p:ph type="sldNum" sz="quarter" idx="12"/>
          </p:nvPr>
        </p:nvSpPr>
        <p:spPr/>
        <p:txBody>
          <a:bodyPr/>
          <a:lstStyle/>
          <a:p>
            <a:fld id="{F7C12BC4-994B-473A-871F-46235A85AC2B}" type="slidenum">
              <a:rPr lang="en-US" smtClean="0"/>
              <a:pPr/>
              <a:t>24</a:t>
            </a:fld>
            <a:endParaRPr lang="en-US" dirty="0"/>
          </a:p>
        </p:txBody>
      </p:sp>
    </p:spTree>
    <p:extLst>
      <p:ext uri="{BB962C8B-B14F-4D97-AF65-F5344CB8AC3E}">
        <p14:creationId xmlns:p14="http://schemas.microsoft.com/office/powerpoint/2010/main" val="4050084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Services Tracking Template</a:t>
            </a:r>
            <a:endParaRPr lang="en-US" dirty="0"/>
          </a:p>
        </p:txBody>
      </p:sp>
      <p:pic>
        <p:nvPicPr>
          <p:cNvPr id="6" name="Content Placeholder 5"/>
          <p:cNvPicPr>
            <a:picLocks noGrp="1" noChangeAspect="1"/>
          </p:cNvPicPr>
          <p:nvPr>
            <p:ph idx="1"/>
          </p:nvPr>
        </p:nvPicPr>
        <p:blipFill>
          <a:blip r:embed="rId2"/>
          <a:stretch>
            <a:fillRect/>
          </a:stretch>
        </p:blipFill>
        <p:spPr>
          <a:xfrm>
            <a:off x="1223962" y="1821079"/>
            <a:ext cx="6696075" cy="3943350"/>
          </a:xfrm>
          <a:prstGeom prst="rect">
            <a:avLst/>
          </a:prstGeom>
        </p:spPr>
      </p:pic>
      <p:sp>
        <p:nvSpPr>
          <p:cNvPr id="3" name="Slide Number Placeholder 2"/>
          <p:cNvSpPr>
            <a:spLocks noGrp="1"/>
          </p:cNvSpPr>
          <p:nvPr>
            <p:ph type="sldNum" sz="quarter" idx="12"/>
          </p:nvPr>
        </p:nvSpPr>
        <p:spPr/>
        <p:txBody>
          <a:bodyPr/>
          <a:lstStyle/>
          <a:p>
            <a:fld id="{F7C12BC4-994B-473A-871F-46235A85AC2B}" type="slidenum">
              <a:rPr lang="en-US" smtClean="0"/>
              <a:pPr/>
              <a:t>25</a:t>
            </a:fld>
            <a:endParaRPr lang="en-US" dirty="0"/>
          </a:p>
        </p:txBody>
      </p:sp>
    </p:spTree>
    <p:extLst>
      <p:ext uri="{BB962C8B-B14F-4D97-AF65-F5344CB8AC3E}">
        <p14:creationId xmlns:p14="http://schemas.microsoft.com/office/powerpoint/2010/main" val="949208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a:t>
            </a:r>
            <a:r>
              <a:rPr lang="en-US" dirty="0"/>
              <a:t>Services Tracking </a:t>
            </a:r>
            <a:r>
              <a:rPr lang="en-US" dirty="0" smtClean="0"/>
              <a:t>Template – PNCC Conversion Factor</a:t>
            </a:r>
            <a:endParaRPr lang="en-US" dirty="0"/>
          </a:p>
        </p:txBody>
      </p:sp>
      <p:pic>
        <p:nvPicPr>
          <p:cNvPr id="8" name="Content Placeholder 7"/>
          <p:cNvPicPr>
            <a:picLocks noGrp="1" noChangeAspect="1"/>
          </p:cNvPicPr>
          <p:nvPr>
            <p:ph idx="1"/>
          </p:nvPr>
        </p:nvPicPr>
        <p:blipFill>
          <a:blip r:embed="rId2"/>
          <a:stretch>
            <a:fillRect/>
          </a:stretch>
        </p:blipFill>
        <p:spPr>
          <a:xfrm>
            <a:off x="628650" y="1902698"/>
            <a:ext cx="7886700" cy="2055220"/>
          </a:xfrm>
          <a:prstGeom prst="rect">
            <a:avLst/>
          </a:prstGeom>
        </p:spPr>
      </p:pic>
      <p:sp>
        <p:nvSpPr>
          <p:cNvPr id="3" name="Slide Number Placeholder 2"/>
          <p:cNvSpPr>
            <a:spLocks noGrp="1"/>
          </p:cNvSpPr>
          <p:nvPr>
            <p:ph type="sldNum" sz="quarter" idx="12"/>
          </p:nvPr>
        </p:nvSpPr>
        <p:spPr/>
        <p:txBody>
          <a:bodyPr/>
          <a:lstStyle/>
          <a:p>
            <a:fld id="{F7C12BC4-994B-473A-871F-46235A85AC2B}" type="slidenum">
              <a:rPr lang="en-US" smtClean="0"/>
              <a:pPr/>
              <a:t>26</a:t>
            </a:fld>
            <a:endParaRPr lang="en-US" dirty="0"/>
          </a:p>
        </p:txBody>
      </p:sp>
    </p:spTree>
    <p:extLst>
      <p:ext uri="{BB962C8B-B14F-4D97-AF65-F5344CB8AC3E}">
        <p14:creationId xmlns:p14="http://schemas.microsoft.com/office/powerpoint/2010/main" val="3467582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1.C. </a:t>
            </a:r>
            <a:r>
              <a:rPr lang="en-US" dirty="0"/>
              <a:t>- CCS Start up Costs</a:t>
            </a:r>
          </a:p>
        </p:txBody>
      </p:sp>
      <p:sp>
        <p:nvSpPr>
          <p:cNvPr id="3" name="Content Placeholder 2"/>
          <p:cNvSpPr>
            <a:spLocks noGrp="1"/>
          </p:cNvSpPr>
          <p:nvPr>
            <p:ph idx="1"/>
          </p:nvPr>
        </p:nvSpPr>
        <p:spPr>
          <a:xfrm>
            <a:off x="628650" y="1346200"/>
            <a:ext cx="7886700" cy="5054600"/>
          </a:xfrm>
        </p:spPr>
        <p:txBody>
          <a:bodyPr/>
          <a:lstStyle/>
          <a:p>
            <a:pPr lvl="0"/>
            <a:r>
              <a:rPr lang="en-US" b="1" dirty="0"/>
              <a:t>Start up Costs: non-recurring costs associated with setting up a CCS program prior to </a:t>
            </a:r>
            <a:r>
              <a:rPr lang="en-US" b="1" dirty="0" smtClean="0"/>
              <a:t>the provision of direct services.</a:t>
            </a:r>
            <a:endParaRPr lang="en-US" b="1" dirty="0"/>
          </a:p>
          <a:p>
            <a:pPr marL="0" lv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*Unallowable start up </a:t>
            </a:r>
            <a:r>
              <a:rPr lang="en-US" dirty="0"/>
              <a:t>costs per CMS direction.</a:t>
            </a:r>
          </a:p>
          <a:p>
            <a:pPr marL="0" indent="0">
              <a:buNone/>
            </a:pPr>
            <a:endParaRPr lang="en-US" dirty="0" smtClean="0"/>
          </a:p>
          <a:p>
            <a:pPr marL="0" indent="0">
              <a:buNone/>
            </a:pPr>
            <a:endParaRPr lang="en-US" dirty="0"/>
          </a:p>
        </p:txBody>
      </p:sp>
      <p:sp>
        <p:nvSpPr>
          <p:cNvPr id="6" name="Rounded Rectangle 5"/>
          <p:cNvSpPr/>
          <p:nvPr/>
        </p:nvSpPr>
        <p:spPr>
          <a:xfrm>
            <a:off x="1013748" y="2244436"/>
            <a:ext cx="3335482" cy="36056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prstClr val="white"/>
                </a:solidFill>
              </a:rPr>
              <a:t>Allowable start up costs are the costs incurred after </a:t>
            </a:r>
            <a:r>
              <a:rPr lang="en-US" b="1" dirty="0" smtClean="0">
                <a:solidFill>
                  <a:prstClr val="white"/>
                </a:solidFill>
              </a:rPr>
              <a:t>DQA certification of the CCS region</a:t>
            </a:r>
            <a:endParaRPr lang="en-US" b="1" dirty="0">
              <a:solidFill>
                <a:prstClr val="white"/>
              </a:solidFill>
            </a:endParaRPr>
          </a:p>
          <a:p>
            <a:endParaRPr lang="en-US" b="1" dirty="0">
              <a:solidFill>
                <a:prstClr val="white"/>
              </a:solidFill>
            </a:endParaRPr>
          </a:p>
          <a:p>
            <a:pPr marL="285750" indent="-285750">
              <a:buFont typeface="Arial" panose="020B0604020202020204" pitchFamily="34" charset="0"/>
              <a:buChar char="•"/>
            </a:pPr>
            <a:r>
              <a:rPr lang="en-US" b="1" dirty="0">
                <a:solidFill>
                  <a:prstClr val="white"/>
                </a:solidFill>
              </a:rPr>
              <a:t>Examples include equipment, program director, salary and hours, and rent</a:t>
            </a:r>
          </a:p>
        </p:txBody>
      </p:sp>
      <p:sp>
        <p:nvSpPr>
          <p:cNvPr id="7" name="Rounded Rectangle 6"/>
          <p:cNvSpPr/>
          <p:nvPr/>
        </p:nvSpPr>
        <p:spPr>
          <a:xfrm>
            <a:off x="4921828" y="2244436"/>
            <a:ext cx="3335482" cy="360564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prstClr val="white"/>
                </a:solidFill>
              </a:rPr>
              <a:t>Unallowable start up costs are incurred prior to DQA </a:t>
            </a:r>
            <a:r>
              <a:rPr lang="en-US" b="1" dirty="0" smtClean="0">
                <a:solidFill>
                  <a:prstClr val="white"/>
                </a:solidFill>
              </a:rPr>
              <a:t>regional certification</a:t>
            </a:r>
            <a:endParaRPr lang="en-US" b="1" dirty="0">
              <a:solidFill>
                <a:prstClr val="white"/>
              </a:solidFill>
            </a:endParaRPr>
          </a:p>
          <a:p>
            <a:endParaRPr lang="en-US" b="1" dirty="0">
              <a:solidFill>
                <a:prstClr val="white"/>
              </a:solidFill>
            </a:endParaRPr>
          </a:p>
          <a:p>
            <a:pPr marL="285750" indent="-285750">
              <a:buFont typeface="Arial" panose="020B0604020202020204" pitchFamily="34" charset="0"/>
              <a:buChar char="•"/>
            </a:pPr>
            <a:r>
              <a:rPr lang="en-US" b="1" dirty="0">
                <a:solidFill>
                  <a:prstClr val="white"/>
                </a:solidFill>
              </a:rPr>
              <a:t>New regions must have DQA </a:t>
            </a:r>
            <a:r>
              <a:rPr lang="en-US" b="1" dirty="0" smtClean="0">
                <a:solidFill>
                  <a:prstClr val="white"/>
                </a:solidFill>
              </a:rPr>
              <a:t>regional certification </a:t>
            </a:r>
            <a:r>
              <a:rPr lang="en-US" b="1" dirty="0">
                <a:solidFill>
                  <a:prstClr val="white"/>
                </a:solidFill>
              </a:rPr>
              <a:t>even if all the counties </a:t>
            </a:r>
            <a:r>
              <a:rPr lang="en-US" b="1" dirty="0" smtClean="0">
                <a:solidFill>
                  <a:prstClr val="white"/>
                </a:solidFill>
              </a:rPr>
              <a:t>were </a:t>
            </a:r>
            <a:r>
              <a:rPr lang="en-US" b="1" dirty="0">
                <a:solidFill>
                  <a:prstClr val="white"/>
                </a:solidFill>
              </a:rPr>
              <a:t>DQA </a:t>
            </a:r>
            <a:r>
              <a:rPr lang="en-US" b="1" dirty="0" smtClean="0">
                <a:solidFill>
                  <a:prstClr val="white"/>
                </a:solidFill>
              </a:rPr>
              <a:t>certified as single county programs</a:t>
            </a:r>
            <a:endParaRPr lang="en-US" b="1" dirty="0">
              <a:solidFill>
                <a:prstClr val="white"/>
              </a:solidFill>
            </a:endParaRPr>
          </a:p>
        </p:txBody>
      </p:sp>
      <p:sp>
        <p:nvSpPr>
          <p:cNvPr id="5" name="Slide Number Placeholder 4"/>
          <p:cNvSpPr>
            <a:spLocks noGrp="1"/>
          </p:cNvSpPr>
          <p:nvPr>
            <p:ph type="sldNum" sz="quarter" idx="12"/>
          </p:nvPr>
        </p:nvSpPr>
        <p:spPr/>
        <p:txBody>
          <a:bodyPr/>
          <a:lstStyle/>
          <a:p>
            <a:fld id="{F7C12BC4-994B-473A-871F-46235A85AC2B}" type="slidenum">
              <a:rPr lang="en-US" smtClean="0">
                <a:solidFill>
                  <a:prstClr val="white"/>
                </a:solidFill>
              </a:rPr>
              <a:pPr/>
              <a:t>27</a:t>
            </a:fld>
            <a:endParaRPr lang="en-US" dirty="0">
              <a:solidFill>
                <a:prstClr val="white"/>
              </a:solidFill>
            </a:endParaRPr>
          </a:p>
        </p:txBody>
      </p:sp>
    </p:spTree>
    <p:extLst>
      <p:ext uri="{BB962C8B-B14F-4D97-AF65-F5344CB8AC3E}">
        <p14:creationId xmlns:p14="http://schemas.microsoft.com/office/powerpoint/2010/main" val="3361435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CMS Compliance Updates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697765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 County Agency Overview Page</a:t>
            </a:r>
            <a:endParaRPr lang="en-US" dirty="0"/>
          </a:p>
        </p:txBody>
      </p:sp>
      <p:sp>
        <p:nvSpPr>
          <p:cNvPr id="3" name="Content Placeholder 2"/>
          <p:cNvSpPr>
            <a:spLocks noGrp="1"/>
          </p:cNvSpPr>
          <p:nvPr>
            <p:ph idx="1"/>
          </p:nvPr>
        </p:nvSpPr>
        <p:spPr/>
        <p:txBody>
          <a:bodyPr>
            <a:normAutofit lnSpcReduction="10000"/>
          </a:bodyPr>
          <a:lstStyle/>
          <a:p>
            <a:r>
              <a:rPr lang="en-US" b="1" dirty="0" smtClean="0"/>
              <a:t>Question: How does CMS ensure that WIMCR/CCS costs align with each county’s single audit?</a:t>
            </a:r>
          </a:p>
          <a:p>
            <a:r>
              <a:rPr lang="en-US" dirty="0" smtClean="0"/>
              <a:t>Cost information on the County Agency Overview screen within the WIMCR/CCS cost report must align </a:t>
            </a:r>
            <a:r>
              <a:rPr lang="en-US" dirty="0"/>
              <a:t>with total expenditures during the reporting period as documented in the county agency’s general ledger. </a:t>
            </a:r>
            <a:endParaRPr lang="en-US" dirty="0" smtClean="0"/>
          </a:p>
          <a:p>
            <a:r>
              <a:rPr lang="en-US" dirty="0" smtClean="0"/>
              <a:t>Each county </a:t>
            </a:r>
            <a:r>
              <a:rPr lang="en-US" dirty="0"/>
              <a:t>agency </a:t>
            </a:r>
            <a:r>
              <a:rPr lang="en-US" dirty="0" smtClean="0"/>
              <a:t>will need to attest that their cost report is in compliance with A-133 </a:t>
            </a:r>
            <a:r>
              <a:rPr lang="en-US" dirty="0"/>
              <a:t>Single </a:t>
            </a:r>
            <a:r>
              <a:rPr lang="en-US" dirty="0" smtClean="0"/>
              <a:t>Audit</a:t>
            </a:r>
            <a:endParaRPr lang="en-US" dirty="0"/>
          </a:p>
          <a:p>
            <a:r>
              <a:rPr lang="en-US" dirty="0" smtClean="0"/>
              <a:t>Cost information: </a:t>
            </a:r>
          </a:p>
          <a:p>
            <a:pPr lvl="1"/>
            <a:r>
              <a:rPr lang="en-US" dirty="0" smtClean="0"/>
              <a:t>Personnel </a:t>
            </a:r>
            <a:r>
              <a:rPr lang="en-US" dirty="0"/>
              <a:t>Expenditures and Operational Expenditures </a:t>
            </a:r>
            <a:endParaRPr lang="en-US" dirty="0" smtClean="0"/>
          </a:p>
          <a:p>
            <a:pPr lvl="2"/>
            <a:r>
              <a:rPr lang="en-US" dirty="0"/>
              <a:t>M</a:t>
            </a:r>
            <a:r>
              <a:rPr lang="en-US" dirty="0" smtClean="0"/>
              <a:t>ust </a:t>
            </a:r>
            <a:r>
              <a:rPr lang="en-US" dirty="0"/>
              <a:t>reflect all cost incurred by the county agency during the calendar year reporting period as documented within financial reports maintained by the county agency. </a:t>
            </a:r>
            <a:endParaRPr lang="en-US" dirty="0" smtClean="0"/>
          </a:p>
          <a:p>
            <a:pPr lvl="1"/>
            <a:r>
              <a:rPr lang="en-US" dirty="0" smtClean="0"/>
              <a:t>Interdepartmental </a:t>
            </a:r>
            <a:r>
              <a:rPr lang="en-US" dirty="0"/>
              <a:t>Charges </a:t>
            </a:r>
            <a:endParaRPr lang="en-US" dirty="0" smtClean="0"/>
          </a:p>
          <a:p>
            <a:pPr lvl="2"/>
            <a:r>
              <a:rPr lang="en-US" dirty="0" smtClean="0"/>
              <a:t>Must </a:t>
            </a:r>
            <a:r>
              <a:rPr lang="en-US" dirty="0"/>
              <a:t>reflect the portion of county wide overhead cost allocated to the county agency. Interdepartmental Charges reported must align with the county-wide cost allocation plan required by federal Cost Allocation Services.  </a:t>
            </a:r>
            <a:endParaRPr lang="en-US" dirty="0" smtClean="0"/>
          </a:p>
          <a:p>
            <a:pPr lvl="2"/>
            <a:r>
              <a:rPr lang="en-US" dirty="0" smtClean="0"/>
              <a:t>The </a:t>
            </a:r>
            <a:r>
              <a:rPr lang="en-US" dirty="0"/>
              <a:t>method must be the same cost allocation method as performed county-wide under the cost allocation plan and must be supported by corroborating cost allocation documentation.</a:t>
            </a:r>
            <a:endParaRPr lang="en-US" dirty="0" smtClean="0"/>
          </a:p>
          <a:p>
            <a:pPr marL="0" indent="0">
              <a:buNone/>
            </a:pPr>
            <a:r>
              <a:rPr lang="en-US" b="1" dirty="0" smtClean="0"/>
              <a:t>* Agencies are required to submit general ledger pages that corroborate the expenditures listed on the County Agency Overview screen.  </a:t>
            </a:r>
          </a:p>
          <a:p>
            <a:endParaRPr lang="en-US" dirty="0"/>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29</a:t>
            </a:fld>
            <a:endParaRPr lang="en-US" dirty="0"/>
          </a:p>
        </p:txBody>
      </p:sp>
    </p:spTree>
    <p:extLst>
      <p:ext uri="{BB962C8B-B14F-4D97-AF65-F5344CB8AC3E}">
        <p14:creationId xmlns:p14="http://schemas.microsoft.com/office/powerpoint/2010/main" val="2468275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WIMCR Background</a:t>
            </a:r>
            <a:endParaRPr lang="en-US" dirty="0"/>
          </a:p>
        </p:txBody>
      </p:sp>
      <p:sp>
        <p:nvSpPr>
          <p:cNvPr id="7" name="Content Placeholder 6"/>
          <p:cNvSpPr>
            <a:spLocks noGrp="1"/>
          </p:cNvSpPr>
          <p:nvPr>
            <p:ph sz="half" idx="1"/>
          </p:nvPr>
        </p:nvSpPr>
        <p:spPr/>
        <p:txBody>
          <a:bodyPr>
            <a:normAutofit fontScale="85000" lnSpcReduction="20000"/>
          </a:bodyPr>
          <a:lstStyle/>
          <a:p>
            <a:pPr marL="228600" lvl="1">
              <a:spcBef>
                <a:spcPts val="1000"/>
              </a:spcBef>
            </a:pPr>
            <a:r>
              <a:rPr lang="en-US" sz="2400" dirty="0">
                <a:cs typeface="Arial" charset="0"/>
              </a:rPr>
              <a:t>Requires annual cost reporting by enrolled public Medicaid providers (i.e</a:t>
            </a:r>
            <a:r>
              <a:rPr lang="en-US" sz="2400" dirty="0" smtClean="0">
                <a:cs typeface="Arial" charset="0"/>
              </a:rPr>
              <a:t>. </a:t>
            </a:r>
            <a:r>
              <a:rPr lang="en-US" sz="2400" dirty="0">
                <a:cs typeface="Arial" charset="0"/>
              </a:rPr>
              <a:t>county agencies and local health departments) for certain services</a:t>
            </a:r>
          </a:p>
          <a:p>
            <a:endParaRPr lang="en-US" dirty="0" smtClean="0"/>
          </a:p>
          <a:p>
            <a:pPr marL="228600" lvl="1">
              <a:spcBef>
                <a:spcPts val="1000"/>
              </a:spcBef>
            </a:pPr>
            <a:r>
              <a:rPr lang="en-US" sz="2400" dirty="0">
                <a:cs typeface="Arial" charset="0"/>
              </a:rPr>
              <a:t>Brings additional federal funds into Wisconsin through cost based reimbursement </a:t>
            </a:r>
            <a:r>
              <a:rPr lang="en-US" sz="2400" dirty="0" smtClean="0">
                <a:cs typeface="Arial" charset="0"/>
              </a:rPr>
              <a:t>methodology</a:t>
            </a:r>
          </a:p>
          <a:p>
            <a:pPr marL="0" lvl="1" indent="0">
              <a:spcBef>
                <a:spcPts val="1000"/>
              </a:spcBef>
              <a:buNone/>
            </a:pPr>
            <a:endParaRPr lang="en-US" sz="2400" dirty="0" smtClean="0">
              <a:cs typeface="Arial" charset="0"/>
            </a:endParaRPr>
          </a:p>
          <a:p>
            <a:pPr marL="228600" lvl="1">
              <a:spcBef>
                <a:spcPts val="1000"/>
              </a:spcBef>
            </a:pPr>
            <a:r>
              <a:rPr lang="en-US" sz="2400" dirty="0">
                <a:cs typeface="Arial" charset="0"/>
              </a:rPr>
              <a:t>Payments made by Wisconsin Medicaid to counties are based on:</a:t>
            </a:r>
          </a:p>
          <a:p>
            <a:pPr marL="685800" lvl="2">
              <a:spcBef>
                <a:spcPts val="1000"/>
              </a:spcBef>
            </a:pPr>
            <a:r>
              <a:rPr lang="en-US" sz="2400" dirty="0">
                <a:cs typeface="Arial" charset="0"/>
              </a:rPr>
              <a:t>Actual cost-based rate</a:t>
            </a:r>
          </a:p>
          <a:p>
            <a:pPr marL="685800" lvl="2">
              <a:spcBef>
                <a:spcPts val="1000"/>
              </a:spcBef>
            </a:pPr>
            <a:r>
              <a:rPr lang="en-US" sz="2400" dirty="0">
                <a:cs typeface="Arial" charset="0"/>
              </a:rPr>
              <a:t>Units of service provided to Medicaid enrolled members</a:t>
            </a:r>
          </a:p>
          <a:p>
            <a:pPr marL="228600" lvl="1">
              <a:spcBef>
                <a:spcPts val="1000"/>
              </a:spcBef>
            </a:pPr>
            <a:endParaRPr lang="en-US" sz="2400" dirty="0">
              <a:cs typeface="Arial" charset="0"/>
            </a:endParaRPr>
          </a:p>
          <a:p>
            <a:endParaRPr lang="en-US" dirty="0"/>
          </a:p>
        </p:txBody>
      </p:sp>
      <p:sp>
        <p:nvSpPr>
          <p:cNvPr id="9" name="Rounded Rectangle 8"/>
          <p:cNvSpPr/>
          <p:nvPr/>
        </p:nvSpPr>
        <p:spPr>
          <a:xfrm>
            <a:off x="5078555" y="1578886"/>
            <a:ext cx="3252355" cy="3678382"/>
          </a:xfrm>
          <a:prstGeom prst="roundRect">
            <a:avLst/>
          </a:prstGeom>
          <a:solidFill>
            <a:srgbClr val="005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 cost based reimbursement methodology determines the actual cost of delivering direct medical services</a:t>
            </a:r>
            <a:endParaRPr lang="en-US" sz="2400" dirty="0"/>
          </a:p>
        </p:txBody>
      </p:sp>
      <p:sp>
        <p:nvSpPr>
          <p:cNvPr id="2" name="Slide Number Placeholder 1"/>
          <p:cNvSpPr>
            <a:spLocks noGrp="1"/>
          </p:cNvSpPr>
          <p:nvPr>
            <p:ph type="sldNum" sz="quarter" idx="12"/>
          </p:nvPr>
        </p:nvSpPr>
        <p:spPr/>
        <p:txBody>
          <a:bodyPr/>
          <a:lstStyle/>
          <a:p>
            <a:fld id="{F7C12BC4-994B-473A-871F-46235A85AC2B}" type="slidenum">
              <a:rPr lang="en-US" smtClean="0"/>
              <a:pPr/>
              <a:t>3</a:t>
            </a:fld>
            <a:endParaRPr lang="en-US" dirty="0"/>
          </a:p>
        </p:txBody>
      </p:sp>
    </p:spTree>
    <p:extLst>
      <p:ext uri="{BB962C8B-B14F-4D97-AF65-F5344CB8AC3E}">
        <p14:creationId xmlns:p14="http://schemas.microsoft.com/office/powerpoint/2010/main" val="1323878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2.B. Overhead Allocation for Contractors</a:t>
            </a:r>
            <a:endParaRPr lang="en-US" dirty="0"/>
          </a:p>
        </p:txBody>
      </p:sp>
      <p:sp>
        <p:nvSpPr>
          <p:cNvPr id="3" name="Content Placeholder 2"/>
          <p:cNvSpPr>
            <a:spLocks noGrp="1"/>
          </p:cNvSpPr>
          <p:nvPr>
            <p:ph idx="1"/>
          </p:nvPr>
        </p:nvSpPr>
        <p:spPr/>
        <p:txBody>
          <a:bodyPr/>
          <a:lstStyle/>
          <a:p>
            <a:pPr marL="0" indent="0">
              <a:buNone/>
            </a:pPr>
            <a:r>
              <a:rPr lang="en-US" b="1" dirty="0"/>
              <a:t>Question: For WIMCR/CCS cost reporting, when may overhead be allocated to contractors?</a:t>
            </a:r>
          </a:p>
          <a:p>
            <a:r>
              <a:rPr lang="en-US" dirty="0"/>
              <a:t>Counties may only allocate overhead costs to contractors if the allocation is consistent with the county’s cost allocation plan for central service costs. </a:t>
            </a:r>
            <a:endParaRPr lang="en-US" dirty="0" smtClean="0"/>
          </a:p>
          <a:p>
            <a:pPr marL="0" indent="0">
              <a:buNone/>
            </a:pPr>
            <a:endParaRPr lang="en-US" dirty="0"/>
          </a:p>
          <a:p>
            <a:r>
              <a:rPr lang="en-US" dirty="0"/>
              <a:t>County-wide central service overhead and department overhead may only be applied to contractors, for WIMCR/CCS cost reporting purposes, if the county applies overhead rates to contractors according to the county-wide cost allocation service method, as well as according to the county government budget development method</a:t>
            </a:r>
            <a:r>
              <a:rPr lang="en-US" dirty="0" smtClean="0"/>
              <a:t>.</a:t>
            </a:r>
          </a:p>
          <a:p>
            <a:pPr marL="0" indent="0">
              <a:buNone/>
            </a:pPr>
            <a:endParaRPr lang="en-US" dirty="0" smtClean="0"/>
          </a:p>
          <a:p>
            <a:r>
              <a:rPr lang="en-US" dirty="0" smtClean="0"/>
              <a:t>The </a:t>
            </a:r>
            <a:r>
              <a:rPr lang="en-US" dirty="0"/>
              <a:t>state will review county cost allocation plans at its discretion to verify consistency between the county-wide cost allocation plan method and the contractor allocated overhead method for WIMCR/CCS cost reporting</a:t>
            </a:r>
            <a:r>
              <a:rPr lang="en-US" dirty="0" smtClean="0"/>
              <a:t>.</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30</a:t>
            </a:fld>
            <a:endParaRPr lang="en-US" dirty="0"/>
          </a:p>
        </p:txBody>
      </p:sp>
    </p:spTree>
    <p:extLst>
      <p:ext uri="{BB962C8B-B14F-4D97-AF65-F5344CB8AC3E}">
        <p14:creationId xmlns:p14="http://schemas.microsoft.com/office/powerpoint/2010/main" val="4168984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2.C. Direct Support and Overhead Personnel</a:t>
            </a:r>
            <a:endParaRPr lang="en-US" dirty="0"/>
          </a:p>
        </p:txBody>
      </p:sp>
      <p:sp>
        <p:nvSpPr>
          <p:cNvPr id="3" name="Content Placeholder 2"/>
          <p:cNvSpPr>
            <a:spLocks noGrp="1"/>
          </p:cNvSpPr>
          <p:nvPr>
            <p:ph idx="1"/>
          </p:nvPr>
        </p:nvSpPr>
        <p:spPr/>
        <p:txBody>
          <a:bodyPr/>
          <a:lstStyle/>
          <a:p>
            <a:pPr marL="0" indent="0">
              <a:buNone/>
            </a:pPr>
            <a:r>
              <a:rPr lang="en-US" b="1" dirty="0"/>
              <a:t>Question: When is it appropriate to report overhead and direct support staff that are supervisory, administrative or clerical in nature?</a:t>
            </a:r>
          </a:p>
          <a:p>
            <a:r>
              <a:rPr lang="en-US" dirty="0"/>
              <a:t>Supervisors and county administrative staff may be reported if the agency is in compliance with 2 CFR § 200, Subpart E, Section 200.413(c).  </a:t>
            </a:r>
          </a:p>
          <a:p>
            <a:pPr lvl="1"/>
            <a:r>
              <a:rPr lang="en-US" dirty="0"/>
              <a:t>Direct costs: The compensation of administrative and clerical staff may be reported if the employees meet the following conditions:  </a:t>
            </a:r>
          </a:p>
          <a:p>
            <a:pPr lvl="2"/>
            <a:r>
              <a:rPr lang="en-US" dirty="0"/>
              <a:t>administrative or clerical services are integral to a project or activity;</a:t>
            </a:r>
          </a:p>
          <a:p>
            <a:pPr lvl="2"/>
            <a:r>
              <a:rPr lang="en-US" dirty="0"/>
              <a:t>individuals </a:t>
            </a:r>
            <a:r>
              <a:rPr lang="en-US" dirty="0">
                <a:solidFill>
                  <a:schemeClr val="tx1"/>
                </a:solidFill>
              </a:rPr>
              <a:t>involved can </a:t>
            </a:r>
            <a:r>
              <a:rPr lang="en-US" dirty="0"/>
              <a:t>be specifically identified with the project or activity, </a:t>
            </a:r>
          </a:p>
          <a:p>
            <a:pPr lvl="2"/>
            <a:r>
              <a:rPr lang="en-US" dirty="0"/>
              <a:t>and these costs are not also recovered as overhead </a:t>
            </a:r>
          </a:p>
          <a:p>
            <a:r>
              <a:rPr lang="en-US" dirty="0"/>
              <a:t>In accordance with Appendix VII 2 CFR § 200 D.1.a, “All departments or agencies of the governmental unit desiring to claim indirect costs [Direct Support and Overhead personnel] under Federal awards must prepare an indirect cost rate proposal and related documentation to support those costs”.  </a:t>
            </a:r>
            <a:r>
              <a:rPr lang="en-US" i="1" dirty="0"/>
              <a:t>Additionally, a non-federal entity may utilize a cost allocation plan </a:t>
            </a:r>
            <a:r>
              <a:rPr lang="en-US" i="1" dirty="0" smtClean="0"/>
              <a:t>if it is </a:t>
            </a:r>
            <a:r>
              <a:rPr lang="en-US" i="1" dirty="0"/>
              <a:t>the case an indirect cost rate is not used.</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31</a:t>
            </a:fld>
            <a:endParaRPr lang="en-US" dirty="0"/>
          </a:p>
        </p:txBody>
      </p:sp>
    </p:spTree>
    <p:extLst>
      <p:ext uri="{BB962C8B-B14F-4D97-AF65-F5344CB8AC3E}">
        <p14:creationId xmlns:p14="http://schemas.microsoft.com/office/powerpoint/2010/main" val="4265818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Federal/State Funds and Reductions</a:t>
            </a:r>
            <a:endParaRPr lang="en-US" dirty="0"/>
          </a:p>
        </p:txBody>
      </p:sp>
      <p:sp>
        <p:nvSpPr>
          <p:cNvPr id="3" name="Content Placeholder 2"/>
          <p:cNvSpPr>
            <a:spLocks noGrp="1"/>
          </p:cNvSpPr>
          <p:nvPr>
            <p:ph idx="1"/>
          </p:nvPr>
        </p:nvSpPr>
        <p:spPr>
          <a:xfrm>
            <a:off x="628650" y="1346200"/>
            <a:ext cx="7886700" cy="5202409"/>
          </a:xfrm>
        </p:spPr>
        <p:txBody>
          <a:bodyPr>
            <a:normAutofit/>
          </a:bodyPr>
          <a:lstStyle/>
          <a:p>
            <a:pPr marL="0" indent="0">
              <a:buNone/>
            </a:pPr>
            <a:r>
              <a:rPr lang="en-US" b="1" dirty="0"/>
              <a:t>Question: W</a:t>
            </a:r>
            <a:r>
              <a:rPr lang="en-US" b="1" dirty="0" smtClean="0"/>
              <a:t>hen </a:t>
            </a:r>
            <a:r>
              <a:rPr lang="en-US" b="1" dirty="0"/>
              <a:t>is it </a:t>
            </a:r>
            <a:r>
              <a:rPr lang="en-US" b="1" dirty="0" smtClean="0"/>
              <a:t>necessary to report federal funds and reductions?</a:t>
            </a:r>
            <a:endParaRPr lang="en-US" b="1" dirty="0"/>
          </a:p>
          <a:p>
            <a:pPr marL="0" indent="0">
              <a:buNone/>
            </a:pPr>
            <a:r>
              <a:rPr lang="en-US" b="1" dirty="0" smtClean="0"/>
              <a:t>Items </a:t>
            </a:r>
            <a:r>
              <a:rPr lang="en-US" b="1" dirty="0"/>
              <a:t>to report under Federal Funds and Reductions</a:t>
            </a:r>
          </a:p>
          <a:p>
            <a:pPr lvl="0">
              <a:buClr>
                <a:srgbClr val="00B050"/>
              </a:buClr>
              <a:buFont typeface="Wingdings" panose="05000000000000000000" pitchFamily="2" charset="2"/>
              <a:buChar char="ü"/>
            </a:pPr>
            <a:r>
              <a:rPr lang="en-US" dirty="0"/>
              <a:t>Any </a:t>
            </a:r>
            <a:r>
              <a:rPr lang="en-US" u="sng" dirty="0"/>
              <a:t>federal</a:t>
            </a:r>
            <a:r>
              <a:rPr lang="en-US" dirty="0"/>
              <a:t> funding source received by a county and used to fund WIMCR costs</a:t>
            </a:r>
          </a:p>
          <a:p>
            <a:pPr lvl="0">
              <a:buClr>
                <a:srgbClr val="00B050"/>
              </a:buClr>
              <a:buFont typeface="Wingdings" panose="05000000000000000000" pitchFamily="2" charset="2"/>
              <a:buChar char="ü"/>
            </a:pPr>
            <a:r>
              <a:rPr lang="en-US" dirty="0"/>
              <a:t>Examples of federal funding sources that might need to be reported: </a:t>
            </a:r>
          </a:p>
          <a:p>
            <a:pPr lvl="1">
              <a:buClr>
                <a:srgbClr val="00B050"/>
              </a:buClr>
              <a:buFont typeface="Wingdings" panose="05000000000000000000" pitchFamily="2" charset="2"/>
              <a:buChar char="ü"/>
            </a:pPr>
            <a:r>
              <a:rPr lang="en-US" dirty="0"/>
              <a:t>Mental Health Block Grant</a:t>
            </a:r>
          </a:p>
          <a:p>
            <a:pPr lvl="1">
              <a:buClr>
                <a:srgbClr val="00B050"/>
              </a:buClr>
              <a:buFont typeface="Wingdings" panose="05000000000000000000" pitchFamily="2" charset="2"/>
              <a:buChar char="ü"/>
            </a:pPr>
            <a:r>
              <a:rPr lang="en-US" dirty="0"/>
              <a:t>Substance Abuse Block Grant</a:t>
            </a:r>
          </a:p>
          <a:p>
            <a:pPr lvl="1">
              <a:buClr>
                <a:srgbClr val="00B050"/>
              </a:buClr>
              <a:buFont typeface="Wingdings" panose="05000000000000000000" pitchFamily="2" charset="2"/>
              <a:buChar char="ü"/>
            </a:pPr>
            <a:r>
              <a:rPr lang="en-US" dirty="0"/>
              <a:t>Social Services Block Grant</a:t>
            </a:r>
            <a:endParaRPr lang="en-US" sz="2000" dirty="0"/>
          </a:p>
          <a:p>
            <a:pPr lvl="1">
              <a:buClr>
                <a:srgbClr val="00B050"/>
              </a:buClr>
              <a:buFont typeface="Wingdings" panose="05000000000000000000" pitchFamily="2" charset="2"/>
              <a:buChar char="ü"/>
            </a:pPr>
            <a:r>
              <a:rPr lang="en-US" dirty="0"/>
              <a:t>Birth to three allocation applied to WIMCR TCM</a:t>
            </a:r>
          </a:p>
          <a:p>
            <a:pPr marL="0" indent="0">
              <a:buNone/>
            </a:pPr>
            <a:r>
              <a:rPr lang="en-US" b="1" dirty="0"/>
              <a:t>Items to exclude from Federal Funds and Reductions</a:t>
            </a:r>
          </a:p>
          <a:p>
            <a:pPr lvl="0">
              <a:buClr>
                <a:srgbClr val="FF0000"/>
              </a:buClr>
              <a:buFont typeface="Arial" panose="020B0604020202020204" pitchFamily="34" charset="0"/>
              <a:buChar char="x"/>
            </a:pPr>
            <a:r>
              <a:rPr lang="en-US" u="sng" dirty="0"/>
              <a:t>Any</a:t>
            </a:r>
            <a:r>
              <a:rPr lang="en-US" dirty="0"/>
              <a:t> funding source that is not applied to any WIMCR cost</a:t>
            </a:r>
          </a:p>
          <a:p>
            <a:pPr lvl="0">
              <a:buClr>
                <a:srgbClr val="FF0000"/>
              </a:buClr>
              <a:buFont typeface="Arial" panose="020B0604020202020204" pitchFamily="34" charset="0"/>
              <a:buChar char="x"/>
            </a:pPr>
            <a:r>
              <a:rPr lang="en-US" dirty="0"/>
              <a:t>Any </a:t>
            </a:r>
            <a:r>
              <a:rPr lang="en-US" u="sng" dirty="0"/>
              <a:t>state</a:t>
            </a:r>
            <a:r>
              <a:rPr lang="en-US" dirty="0"/>
              <a:t> funding that is used to cover the local share of WIMCR cost</a:t>
            </a:r>
          </a:p>
          <a:p>
            <a:pPr lvl="0">
              <a:buClr>
                <a:srgbClr val="FF0000"/>
              </a:buClr>
              <a:buFont typeface="Arial" panose="020B0604020202020204" pitchFamily="34" charset="0"/>
              <a:buChar char="x"/>
            </a:pPr>
            <a:r>
              <a:rPr lang="en-US" dirty="0"/>
              <a:t>Medicaid fee for service payments received </a:t>
            </a:r>
            <a:r>
              <a:rPr lang="en-US" dirty="0" smtClean="0"/>
              <a:t>- these </a:t>
            </a:r>
            <a:r>
              <a:rPr lang="en-US" dirty="0"/>
              <a:t>will automatically be netted out of the final cost settlement as part of the </a:t>
            </a:r>
            <a:r>
              <a:rPr lang="en-US" dirty="0" smtClean="0"/>
              <a:t>Provider Summary Report (PSR) calculation</a:t>
            </a:r>
            <a:endParaRPr lang="en-US" dirty="0"/>
          </a:p>
          <a:p>
            <a:pPr lvl="0">
              <a:buClr>
                <a:srgbClr val="FF0000"/>
              </a:buClr>
              <a:buFont typeface="Arial" panose="020B0604020202020204" pitchFamily="34" charset="0"/>
              <a:buChar char="x"/>
            </a:pPr>
            <a:r>
              <a:rPr lang="en-US" dirty="0"/>
              <a:t>Basic County Allocation (BCA)</a:t>
            </a:r>
          </a:p>
          <a:p>
            <a:pPr lvl="0">
              <a:buClr>
                <a:srgbClr val="FF0000"/>
              </a:buClr>
              <a:buFont typeface="Arial" panose="020B0604020202020204" pitchFamily="34" charset="0"/>
              <a:buChar char="x"/>
            </a:pPr>
            <a:r>
              <a:rPr lang="en-US" dirty="0"/>
              <a:t>Maintenance of Effort (MOE) </a:t>
            </a:r>
            <a:r>
              <a:rPr lang="en-US" dirty="0" smtClean="0"/>
              <a:t>dollars</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32</a:t>
            </a:fld>
            <a:endParaRPr lang="en-US" dirty="0"/>
          </a:p>
        </p:txBody>
      </p:sp>
    </p:spTree>
    <p:extLst>
      <p:ext uri="{BB962C8B-B14F-4D97-AF65-F5344CB8AC3E}">
        <p14:creationId xmlns:p14="http://schemas.microsoft.com/office/powerpoint/2010/main" val="770436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2.E. Time Tracking</a:t>
            </a:r>
            <a:endParaRPr lang="en-US" dirty="0"/>
          </a:p>
        </p:txBody>
      </p:sp>
      <p:sp>
        <p:nvSpPr>
          <p:cNvPr id="3" name="Content Placeholder 2"/>
          <p:cNvSpPr>
            <a:spLocks noGrp="1"/>
          </p:cNvSpPr>
          <p:nvPr>
            <p:ph idx="1"/>
          </p:nvPr>
        </p:nvSpPr>
        <p:spPr>
          <a:xfrm>
            <a:off x="628650" y="1346200"/>
            <a:ext cx="7886700" cy="5088467"/>
          </a:xfrm>
        </p:spPr>
        <p:txBody>
          <a:bodyPr/>
          <a:lstStyle/>
          <a:p>
            <a:pPr marL="0" indent="0">
              <a:buNone/>
            </a:pPr>
            <a:r>
              <a:rPr lang="en-US" b="1" dirty="0"/>
              <a:t>Question: How must counties ensure that they are accurately reporting and keeping records that reflect the division of direct service and direct support </a:t>
            </a:r>
            <a:r>
              <a:rPr lang="en-US" b="1" dirty="0" smtClean="0"/>
              <a:t>time/costs? </a:t>
            </a:r>
            <a:endParaRPr lang="en-US" b="1" dirty="0"/>
          </a:p>
          <a:p>
            <a:r>
              <a:rPr lang="en-US" dirty="0"/>
              <a:t>Counties must have a method in place to segregate </a:t>
            </a:r>
            <a:r>
              <a:rPr lang="en-US" dirty="0" smtClean="0"/>
              <a:t>time/costs </a:t>
            </a:r>
            <a:r>
              <a:rPr lang="en-US" dirty="0"/>
              <a:t>applicable to WIMCR/CCS services and maintain the records of the allocation of time.  </a:t>
            </a:r>
          </a:p>
          <a:p>
            <a:r>
              <a:rPr lang="en-US" dirty="0"/>
              <a:t>Counties may use the following options </a:t>
            </a:r>
            <a:r>
              <a:rPr lang="en-US" dirty="0" smtClean="0"/>
              <a:t>to </a:t>
            </a:r>
            <a:r>
              <a:rPr lang="en-US" dirty="0"/>
              <a:t>track time. </a:t>
            </a:r>
            <a:r>
              <a:rPr lang="en-US" dirty="0" smtClean="0"/>
              <a:t>Other </a:t>
            </a:r>
            <a:r>
              <a:rPr lang="en-US" dirty="0"/>
              <a:t>methods of time tracking must be approved by DHS prior to reporting.</a:t>
            </a:r>
          </a:p>
          <a:p>
            <a:pPr marL="800100" lvl="1" indent="-342900">
              <a:buFont typeface="+mj-lt"/>
              <a:buAutoNum type="arabicPeriod"/>
            </a:pPr>
            <a:r>
              <a:rPr lang="en-US" dirty="0"/>
              <a:t>Personnel activity reports (PAR) or employee day log </a:t>
            </a:r>
          </a:p>
          <a:p>
            <a:pPr marL="800100" lvl="1" indent="-342900">
              <a:buFont typeface="+mj-lt"/>
              <a:buAutoNum type="arabicPeriod"/>
            </a:pPr>
            <a:r>
              <a:rPr lang="en-US" dirty="0"/>
              <a:t>Time Studies (with CMS approval)</a:t>
            </a:r>
          </a:p>
          <a:p>
            <a:pPr lvl="2"/>
            <a:r>
              <a:rPr lang="en-US" i="1" dirty="0"/>
              <a:t>Note: If a county opts to use a time study, they must submit their plan to the State during the reporting period and the State will verify the county methodology with CMS</a:t>
            </a:r>
            <a:r>
              <a:rPr lang="en-US" i="1" dirty="0" smtClean="0"/>
              <a:t>.</a:t>
            </a:r>
            <a:endParaRPr lang="en-US" dirty="0" smtClean="0"/>
          </a:p>
          <a:p>
            <a:r>
              <a:rPr lang="en-US" dirty="0" smtClean="0"/>
              <a:t>CMS </a:t>
            </a:r>
            <a:r>
              <a:rPr lang="en-US" dirty="0"/>
              <a:t>requires that approved time tracking methodology documentation must be maintained.  </a:t>
            </a:r>
          </a:p>
          <a:p>
            <a:pPr lvl="1"/>
            <a:r>
              <a:rPr lang="en-US" dirty="0"/>
              <a:t>Documentation must be available on request during monitoring reviews and financial audits.  </a:t>
            </a:r>
          </a:p>
          <a:p>
            <a:pPr lvl="1"/>
            <a:r>
              <a:rPr lang="en-US" dirty="0"/>
              <a:t>Without proper documentation, costs associated with Direct Service, Direct Support, and Overhead Personnel are unallowable </a:t>
            </a:r>
            <a:r>
              <a:rPr lang="en-US" dirty="0" smtClean="0"/>
              <a:t>costs</a:t>
            </a:r>
          </a:p>
        </p:txBody>
      </p:sp>
      <p:sp>
        <p:nvSpPr>
          <p:cNvPr id="5" name="Slide Number Placeholder 4"/>
          <p:cNvSpPr>
            <a:spLocks noGrp="1"/>
          </p:cNvSpPr>
          <p:nvPr>
            <p:ph type="sldNum" sz="quarter" idx="12"/>
          </p:nvPr>
        </p:nvSpPr>
        <p:spPr/>
        <p:txBody>
          <a:bodyPr/>
          <a:lstStyle/>
          <a:p>
            <a:fld id="{F7C12BC4-994B-473A-871F-46235A85AC2B}" type="slidenum">
              <a:rPr lang="en-US" smtClean="0"/>
              <a:pPr/>
              <a:t>33</a:t>
            </a:fld>
            <a:endParaRPr lang="en-US" dirty="0"/>
          </a:p>
        </p:txBody>
      </p:sp>
    </p:spTree>
    <p:extLst>
      <p:ext uri="{BB962C8B-B14F-4D97-AF65-F5344CB8AC3E}">
        <p14:creationId xmlns:p14="http://schemas.microsoft.com/office/powerpoint/2010/main" val="3429033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Tracking Personnel Activity Report (PAR)</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34</a:t>
            </a:fld>
            <a:endParaRPr lang="en-US" dirty="0"/>
          </a:p>
        </p:txBody>
      </p:sp>
      <p:sp>
        <p:nvSpPr>
          <p:cNvPr id="4" name="TextBox 3"/>
          <p:cNvSpPr txBox="1"/>
          <p:nvPr/>
        </p:nvSpPr>
        <p:spPr>
          <a:xfrm>
            <a:off x="213001" y="3503054"/>
            <a:ext cx="8302349" cy="2862322"/>
          </a:xfrm>
          <a:prstGeom prst="rect">
            <a:avLst/>
          </a:prstGeom>
          <a:noFill/>
        </p:spPr>
        <p:txBody>
          <a:bodyPr wrap="square" rtlCol="0">
            <a:spAutoFit/>
          </a:bodyPr>
          <a:lstStyle/>
          <a:p>
            <a:pPr marL="285750" indent="-285750"/>
            <a:endParaRPr lang="en-US" dirty="0"/>
          </a:p>
          <a:p>
            <a:pPr marL="285750" indent="-285750">
              <a:buFont typeface="Arial" panose="020B0604020202020204" pitchFamily="34" charset="0"/>
              <a:buChar char="•"/>
            </a:pPr>
            <a:r>
              <a:rPr lang="en-US" dirty="0" smtClean="0"/>
              <a:t>Time tracking should capture the activities of every employee at each 15-minute interval for all hours worked. </a:t>
            </a:r>
          </a:p>
          <a:p>
            <a:pPr marL="285750" indent="-285750">
              <a:buFont typeface="Arial" panose="020B0604020202020204" pitchFamily="34" charset="0"/>
              <a:buChar char="•"/>
            </a:pPr>
            <a:r>
              <a:rPr lang="en-US" dirty="0" smtClean="0"/>
              <a:t>All time should be recorded including: </a:t>
            </a:r>
          </a:p>
          <a:p>
            <a:pPr marL="742950" lvl="1" indent="-285750">
              <a:buFont typeface="Arial" panose="020B0604020202020204" pitchFamily="34" charset="0"/>
              <a:buChar char="•"/>
            </a:pPr>
            <a:r>
              <a:rPr lang="en-US" dirty="0" smtClean="0"/>
              <a:t>WIMCR/CCS direct service</a:t>
            </a:r>
          </a:p>
          <a:p>
            <a:pPr marL="742950" lvl="1" indent="-285750">
              <a:buFont typeface="Arial" panose="020B0604020202020204" pitchFamily="34" charset="0"/>
              <a:buChar char="•"/>
            </a:pPr>
            <a:r>
              <a:rPr lang="en-US" dirty="0" smtClean="0"/>
              <a:t>WIMCR /CCS direct support</a:t>
            </a:r>
          </a:p>
          <a:p>
            <a:pPr marL="742950" lvl="1" indent="-285750">
              <a:buFont typeface="Arial" panose="020B0604020202020204" pitchFamily="34" charset="0"/>
              <a:buChar char="•"/>
            </a:pPr>
            <a:r>
              <a:rPr lang="en-US" dirty="0" smtClean="0"/>
              <a:t>Other Non WIMCR/CCS hours</a:t>
            </a:r>
          </a:p>
          <a:p>
            <a:pPr marL="742950" lvl="1" indent="-285750">
              <a:buFont typeface="Arial" panose="020B0604020202020204" pitchFamily="34" charset="0"/>
              <a:buChar char="•"/>
            </a:pPr>
            <a:r>
              <a:rPr lang="en-US" dirty="0" smtClean="0"/>
              <a:t>PTO hours</a:t>
            </a:r>
            <a:endParaRPr lang="en-US" dirty="0"/>
          </a:p>
          <a:p>
            <a:pPr marL="285750" indent="-285750"/>
            <a:endParaRPr lang="en-US" dirty="0" smtClean="0"/>
          </a:p>
          <a:p>
            <a:endParaRPr lang="en-US" dirty="0"/>
          </a:p>
        </p:txBody>
      </p:sp>
      <p:pic>
        <p:nvPicPr>
          <p:cNvPr id="10" name="Content Placeholder 9"/>
          <p:cNvPicPr>
            <a:picLocks noGrp="1" noChangeAspect="1"/>
          </p:cNvPicPr>
          <p:nvPr>
            <p:ph idx="1"/>
          </p:nvPr>
        </p:nvPicPr>
        <p:blipFill>
          <a:blip r:embed="rId2"/>
          <a:stretch>
            <a:fillRect/>
          </a:stretch>
        </p:blipFill>
        <p:spPr>
          <a:xfrm>
            <a:off x="213001" y="1340686"/>
            <a:ext cx="8702399" cy="2162368"/>
          </a:xfrm>
          <a:prstGeom prst="rect">
            <a:avLst/>
          </a:prstGeom>
        </p:spPr>
      </p:pic>
    </p:spTree>
    <p:extLst>
      <p:ext uri="{BB962C8B-B14F-4D97-AF65-F5344CB8AC3E}">
        <p14:creationId xmlns:p14="http://schemas.microsoft.com/office/powerpoint/2010/main" val="2457886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2.F. Reasonable Costs</a:t>
            </a:r>
            <a:endParaRPr lang="en-US" dirty="0"/>
          </a:p>
        </p:txBody>
      </p:sp>
      <p:sp>
        <p:nvSpPr>
          <p:cNvPr id="3" name="Content Placeholder 2"/>
          <p:cNvSpPr>
            <a:spLocks noGrp="1"/>
          </p:cNvSpPr>
          <p:nvPr>
            <p:ph idx="1"/>
          </p:nvPr>
        </p:nvSpPr>
        <p:spPr>
          <a:xfrm>
            <a:off x="628650" y="1346200"/>
            <a:ext cx="7886700" cy="5080358"/>
          </a:xfrm>
        </p:spPr>
        <p:txBody>
          <a:bodyPr>
            <a:normAutofit fontScale="32500" lnSpcReduction="20000"/>
          </a:bodyPr>
          <a:lstStyle/>
          <a:p>
            <a:pPr marL="0" indent="0">
              <a:buNone/>
            </a:pPr>
            <a:r>
              <a:rPr lang="en-US" sz="3700" b="1" dirty="0"/>
              <a:t>Question: What are allowable and reasonable cost for WIMCR/CCS reporting purposes? </a:t>
            </a:r>
          </a:p>
          <a:p>
            <a:r>
              <a:rPr lang="en-US" sz="3700" dirty="0"/>
              <a:t>In order to be considered reasonable, costs shall not exceed that which would be incurred by a prudent person under the circumstances prevailing at the time the decision was made to incur the cost.  </a:t>
            </a:r>
          </a:p>
          <a:p>
            <a:pPr lvl="1"/>
            <a:r>
              <a:rPr lang="en-US" sz="3400" dirty="0" smtClean="0"/>
              <a:t>Reported </a:t>
            </a:r>
            <a:r>
              <a:rPr lang="en-US" sz="3400" dirty="0"/>
              <a:t>cost must correspond to existing financial reports, county wide cost allocation plans and additional supporting documentation maintained by each entity for the reporting period. </a:t>
            </a:r>
            <a:r>
              <a:rPr lang="en-US" sz="3400" i="1" dirty="0" smtClean="0"/>
              <a:t>See </a:t>
            </a:r>
            <a:r>
              <a:rPr lang="en-US" sz="3400" i="1" dirty="0" smtClean="0">
                <a:hlinkClick r:id="rId2"/>
              </a:rPr>
              <a:t>2 </a:t>
            </a:r>
            <a:r>
              <a:rPr lang="en-US" sz="3400" i="1" dirty="0">
                <a:hlinkClick r:id="rId2"/>
              </a:rPr>
              <a:t>CFR 200 </a:t>
            </a:r>
            <a:r>
              <a:rPr lang="en-US" sz="3400" i="1" dirty="0"/>
              <a:t>(herein referred to as OMB Circular A-87); and the </a:t>
            </a:r>
            <a:r>
              <a:rPr lang="en-US" sz="3400" i="1" dirty="0">
                <a:hlinkClick r:id="rId3"/>
              </a:rPr>
              <a:t>Provider Reimbursement Manual, CMS Publication 15-1. </a:t>
            </a:r>
            <a:endParaRPr lang="en-US" sz="3400" i="1" dirty="0"/>
          </a:p>
          <a:p>
            <a:r>
              <a:rPr lang="en-US" sz="3700" dirty="0"/>
              <a:t>In determining reasonableness of a given cost, OMB Circular A-87 states that consideration must be given to:</a:t>
            </a:r>
          </a:p>
          <a:p>
            <a:pPr lvl="1"/>
            <a:r>
              <a:rPr lang="en-US" sz="3400" dirty="0"/>
              <a:t>Whether the cost is of a type generally recognized as ordinary and necessary for the operation </a:t>
            </a:r>
            <a:r>
              <a:rPr lang="en-US" sz="3400" dirty="0" smtClean="0"/>
              <a:t>and performance </a:t>
            </a:r>
            <a:r>
              <a:rPr lang="en-US" sz="3400" dirty="0"/>
              <a:t>of the function for which the cost was incurred.</a:t>
            </a:r>
          </a:p>
          <a:p>
            <a:pPr lvl="1"/>
            <a:r>
              <a:rPr lang="en-US" sz="3400" dirty="0"/>
              <a:t>The restraints or requirements imposed by such factors as sound business practices; arms-length transactions; Federal, State, and other laws and regulations; and terms and conditions of the Federal award or entitlement.</a:t>
            </a:r>
          </a:p>
          <a:p>
            <a:pPr lvl="1"/>
            <a:r>
              <a:rPr lang="en-US" sz="3400" dirty="0"/>
              <a:t>Market prices for comparable goods or services.</a:t>
            </a:r>
          </a:p>
          <a:p>
            <a:pPr lvl="2"/>
            <a:r>
              <a:rPr lang="en-US" sz="3400" dirty="0"/>
              <a:t>The necessity of contracting for the service, considering the governmental unit's capability in the particular area.</a:t>
            </a:r>
          </a:p>
          <a:p>
            <a:pPr lvl="2"/>
            <a:r>
              <a:rPr lang="en-US" sz="3400" dirty="0"/>
              <a:t>Whether the service can be performed more economically by direct employment rather than contracting.</a:t>
            </a:r>
          </a:p>
          <a:p>
            <a:pPr lvl="1"/>
            <a:r>
              <a:rPr lang="en-US" sz="3400" dirty="0"/>
              <a:t>Whether the individuals concerned acted with prudence in the circumstances considering their responsibilities to the county agency, its employees, the public at large, and the Federal Government.</a:t>
            </a:r>
          </a:p>
          <a:p>
            <a:pPr lvl="1"/>
            <a:r>
              <a:rPr lang="en-US" sz="3400" dirty="0"/>
              <a:t>Significant deviations from the established practices of the county agency which may unjustifiably increase the Federal awards’ </a:t>
            </a:r>
            <a:r>
              <a:rPr lang="en-US" sz="3400" dirty="0" smtClean="0"/>
              <a:t>cost.</a:t>
            </a:r>
          </a:p>
          <a:p>
            <a:pPr lvl="1"/>
            <a:endParaRPr lang="en-US" sz="3400" dirty="0"/>
          </a:p>
          <a:p>
            <a:pPr lvl="1"/>
            <a:endParaRPr lang="en-US" sz="3400" dirty="0" smtClean="0"/>
          </a:p>
          <a:p>
            <a:pPr lvl="1"/>
            <a:endParaRPr lang="en-US" sz="3400" dirty="0"/>
          </a:p>
          <a:p>
            <a:pPr lvl="1"/>
            <a:endParaRPr lang="en-US" sz="3400" dirty="0" smtClean="0"/>
          </a:p>
          <a:p>
            <a:pPr marL="457200" lvl="1" indent="0">
              <a:buNone/>
            </a:pPr>
            <a:endParaRPr lang="en-US" sz="3400" dirty="0"/>
          </a:p>
          <a:p>
            <a:pPr marL="0" indent="0">
              <a:buNone/>
            </a:pPr>
            <a:r>
              <a:rPr lang="en-US" sz="3700" b="1" dirty="0" smtClean="0"/>
              <a:t>*The </a:t>
            </a:r>
            <a:r>
              <a:rPr lang="en-US" sz="3700" b="1" dirty="0"/>
              <a:t>financial liability for fringe benefit and pension costs for retirees not associated with the ordinary and necessary operation of WIMCR/CCS programs are not considered reasonable costs. </a:t>
            </a:r>
            <a:endParaRPr lang="en-US" sz="3700" dirty="0" smtClean="0"/>
          </a:p>
          <a:p>
            <a:pPr marL="0" indent="0">
              <a:buNone/>
            </a:pPr>
            <a:r>
              <a:rPr lang="en-US" sz="3700" dirty="0" smtClean="0"/>
              <a:t>** </a:t>
            </a:r>
            <a:r>
              <a:rPr lang="en-US" sz="3700" dirty="0"/>
              <a:t>Room and board and the vaccines in VFC programs are not considered reasonable costs</a:t>
            </a:r>
            <a:r>
              <a:rPr lang="en-US" sz="3700" dirty="0" smtClean="0"/>
              <a:t>.</a:t>
            </a:r>
            <a:endParaRPr lang="en-US" sz="3700"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35</a:t>
            </a:fld>
            <a:endParaRPr lang="en-US" dirty="0"/>
          </a:p>
        </p:txBody>
      </p:sp>
    </p:spTree>
    <p:extLst>
      <p:ext uri="{BB962C8B-B14F-4D97-AF65-F5344CB8AC3E}">
        <p14:creationId xmlns:p14="http://schemas.microsoft.com/office/powerpoint/2010/main" val="1962475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2.G. CRS Update</a:t>
            </a:r>
            <a:endParaRPr lang="en-US" dirty="0"/>
          </a:p>
        </p:txBody>
      </p:sp>
      <p:sp>
        <p:nvSpPr>
          <p:cNvPr id="3" name="Content Placeholder 2"/>
          <p:cNvSpPr>
            <a:spLocks noGrp="1"/>
          </p:cNvSpPr>
          <p:nvPr>
            <p:ph idx="1"/>
          </p:nvPr>
        </p:nvSpPr>
        <p:spPr/>
        <p:txBody>
          <a:bodyPr/>
          <a:lstStyle/>
          <a:p>
            <a:pPr marL="0" indent="0">
              <a:buNone/>
            </a:pPr>
            <a:r>
              <a:rPr lang="en-US" b="1" dirty="0"/>
              <a:t>Question: Has CRS obtained State Plan Approval?</a:t>
            </a:r>
          </a:p>
          <a:p>
            <a:pPr marL="457200" lvl="1" indent="0">
              <a:buNone/>
            </a:pPr>
            <a:endParaRPr lang="en-US" dirty="0" smtClean="0"/>
          </a:p>
          <a:p>
            <a:r>
              <a:rPr lang="en-US" dirty="0" smtClean="0"/>
              <a:t>CRS is a mental health program with a focus on providing services to enable the individual to mitigate the impact of mental illness and live independently in the community and to reduce the incidence and duration of institutional treatment for mental illness.</a:t>
            </a:r>
          </a:p>
          <a:p>
            <a:r>
              <a:rPr lang="en-US" dirty="0" smtClean="0"/>
              <a:t>The 1915(</a:t>
            </a:r>
            <a:r>
              <a:rPr lang="en-US" dirty="0" err="1" smtClean="0"/>
              <a:t>i</a:t>
            </a:r>
            <a:r>
              <a:rPr lang="en-US" dirty="0" smtClean="0"/>
              <a:t>) State Plan Amendment (SPA) (09-017) articulates cost settlement/reconciliation for CRS. Wisconsin Medicaid has not yet completed this process with counties for any year for the program (2010-present) because we do not have a trial balance process approved with CMS.  </a:t>
            </a:r>
          </a:p>
          <a:p>
            <a:r>
              <a:rPr lang="en-US" dirty="0" smtClean="0"/>
              <a:t>DHS </a:t>
            </a:r>
            <a:r>
              <a:rPr lang="en-US" dirty="0"/>
              <a:t>continues to work with </a:t>
            </a:r>
            <a:r>
              <a:rPr lang="en-US" dirty="0" smtClean="0"/>
              <a:t>CMS </a:t>
            </a:r>
            <a:r>
              <a:rPr lang="en-US" dirty="0"/>
              <a:t>on transitioning </a:t>
            </a:r>
            <a:r>
              <a:rPr lang="en-US" dirty="0" smtClean="0"/>
              <a:t>CSP (in WIMCR), </a:t>
            </a:r>
            <a:r>
              <a:rPr lang="en-US" dirty="0"/>
              <a:t>CCS, and CRS into a single comprehensive psychosocial rehabilitation benefit by updating the Wisconsin SPA to receive authorization for the comprehensive program under Section 1905 authority.  </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36</a:t>
            </a:fld>
            <a:endParaRPr lang="en-US" dirty="0"/>
          </a:p>
        </p:txBody>
      </p:sp>
    </p:spTree>
    <p:extLst>
      <p:ext uri="{BB962C8B-B14F-4D97-AF65-F5344CB8AC3E}">
        <p14:creationId xmlns:p14="http://schemas.microsoft.com/office/powerpoint/2010/main" val="133112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CARS Update</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561112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 CARS Update</a:t>
            </a:r>
            <a:endParaRPr lang="en-US" dirty="0"/>
          </a:p>
        </p:txBody>
      </p:sp>
      <p:sp>
        <p:nvSpPr>
          <p:cNvPr id="3" name="Content Placeholder 2"/>
          <p:cNvSpPr>
            <a:spLocks noGrp="1"/>
          </p:cNvSpPr>
          <p:nvPr>
            <p:ph idx="1"/>
          </p:nvPr>
        </p:nvSpPr>
        <p:spPr/>
        <p:txBody>
          <a:bodyPr/>
          <a:lstStyle/>
          <a:p>
            <a:r>
              <a:rPr lang="en-US" dirty="0"/>
              <a:t>Normally, WIMCR receivables are moved from the prior year contract (in this case CY15) to the current year contract (in this case CY16) in January of each year before any CY16 payments are made. This move occurs on CARS profile 1007. It is done in January before any CARS runs are performed to allow counties to trace the calculated adjustment from the County Treasurer Reports (CTR) to CARS.</a:t>
            </a:r>
          </a:p>
          <a:p>
            <a:endParaRPr lang="en-US" dirty="0"/>
          </a:p>
          <a:p>
            <a:r>
              <a:rPr lang="en-US" dirty="0"/>
              <a:t>For CY16, the WIMCR receivables were not moved from the CY15 to CY16 contracts in January due to an oversight. Instead, this receivable move on profile 1007 occurred on CARS voucher 90624 in May 2016. </a:t>
            </a:r>
          </a:p>
          <a:p>
            <a:endParaRPr lang="en-US" dirty="0"/>
          </a:p>
          <a:p>
            <a:r>
              <a:rPr lang="en-US" dirty="0"/>
              <a:t>Because some of the CY15 receivable amounts had already been recouped against costs reported on the CY15 contracts between January-April, the May CARS voucher (90624) included a payment adjustment between contract years for the WIMCR receivable. Counties </a:t>
            </a:r>
            <a:r>
              <a:rPr lang="en-US" dirty="0" smtClean="0"/>
              <a:t>should have </a:t>
            </a:r>
            <a:r>
              <a:rPr lang="en-US" dirty="0"/>
              <a:t>seen an increased payment on CY15 contracts for the amount that had been previously recouped against CY15 and a decreased payment on CY16 contracts for the corresponding amount. </a:t>
            </a: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38</a:t>
            </a:fld>
            <a:endParaRPr lang="en-US" dirty="0"/>
          </a:p>
        </p:txBody>
      </p:sp>
    </p:spTree>
    <p:extLst>
      <p:ext uri="{BB962C8B-B14F-4D97-AF65-F5344CB8AC3E}">
        <p14:creationId xmlns:p14="http://schemas.microsoft.com/office/powerpoint/2010/main" val="2664294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and Next Steps</a:t>
            </a:r>
            <a:endParaRPr lang="en-US" dirty="0"/>
          </a:p>
        </p:txBody>
      </p:sp>
      <p:sp>
        <p:nvSpPr>
          <p:cNvPr id="6" name="Right Arrow 5"/>
          <p:cNvSpPr/>
          <p:nvPr/>
        </p:nvSpPr>
        <p:spPr>
          <a:xfrm>
            <a:off x="1265663" y="3258213"/>
            <a:ext cx="7249686" cy="802887"/>
          </a:xfrm>
          <a:prstGeom prst="rightArrow">
            <a:avLst/>
          </a:prstGeom>
          <a:solidFill>
            <a:srgbClr val="679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Tentative Timeline for WIMCR/CCS Reporting</a:t>
            </a:r>
            <a:endParaRPr lang="en-US" dirty="0"/>
          </a:p>
        </p:txBody>
      </p:sp>
      <p:sp>
        <p:nvSpPr>
          <p:cNvPr id="7" name="TextBox 6"/>
          <p:cNvSpPr txBox="1"/>
          <p:nvPr/>
        </p:nvSpPr>
        <p:spPr>
          <a:xfrm>
            <a:off x="1265663" y="2611882"/>
            <a:ext cx="2174488" cy="646331"/>
          </a:xfrm>
          <a:prstGeom prst="rect">
            <a:avLst/>
          </a:prstGeom>
          <a:noFill/>
        </p:spPr>
        <p:txBody>
          <a:bodyPr wrap="square" rtlCol="0">
            <a:spAutoFit/>
          </a:bodyPr>
          <a:lstStyle/>
          <a:p>
            <a:pPr algn="ctr"/>
            <a:r>
              <a:rPr lang="en-US" u="sng" dirty="0" smtClean="0"/>
              <a:t>CY2015 Cost Report</a:t>
            </a:r>
          </a:p>
          <a:p>
            <a:pPr algn="ctr"/>
            <a:r>
              <a:rPr lang="en-US" dirty="0" smtClean="0"/>
              <a:t>6/13/16 – 8/5/16</a:t>
            </a:r>
            <a:endParaRPr lang="en-US" dirty="0"/>
          </a:p>
        </p:txBody>
      </p:sp>
      <p:sp>
        <p:nvSpPr>
          <p:cNvPr id="8" name="TextBox 7"/>
          <p:cNvSpPr txBox="1"/>
          <p:nvPr/>
        </p:nvSpPr>
        <p:spPr>
          <a:xfrm>
            <a:off x="4198434" y="2611882"/>
            <a:ext cx="2575932" cy="646331"/>
          </a:xfrm>
          <a:prstGeom prst="rect">
            <a:avLst/>
          </a:prstGeom>
          <a:noFill/>
        </p:spPr>
        <p:txBody>
          <a:bodyPr wrap="square" rtlCol="0">
            <a:spAutoFit/>
          </a:bodyPr>
          <a:lstStyle/>
          <a:p>
            <a:pPr algn="ctr"/>
            <a:r>
              <a:rPr lang="en-US" u="sng" dirty="0" smtClean="0"/>
              <a:t>Desk Review for CY2015</a:t>
            </a:r>
          </a:p>
          <a:p>
            <a:pPr algn="ctr"/>
            <a:r>
              <a:rPr lang="en-US" dirty="0" smtClean="0"/>
              <a:t>8/5/16 – 9/2/16</a:t>
            </a:r>
            <a:endParaRPr lang="en-US" dirty="0"/>
          </a:p>
        </p:txBody>
      </p:sp>
      <p:sp>
        <p:nvSpPr>
          <p:cNvPr id="9" name="TextBox 8"/>
          <p:cNvSpPr txBox="1"/>
          <p:nvPr/>
        </p:nvSpPr>
        <p:spPr>
          <a:xfrm>
            <a:off x="2074127" y="4063156"/>
            <a:ext cx="3100039" cy="923330"/>
          </a:xfrm>
          <a:prstGeom prst="rect">
            <a:avLst/>
          </a:prstGeom>
          <a:noFill/>
        </p:spPr>
        <p:txBody>
          <a:bodyPr wrap="square" rtlCol="0">
            <a:spAutoFit/>
          </a:bodyPr>
          <a:lstStyle/>
          <a:p>
            <a:pPr algn="ctr"/>
            <a:r>
              <a:rPr lang="en-US" u="sng" dirty="0" smtClean="0"/>
              <a:t>In Person and </a:t>
            </a:r>
            <a:r>
              <a:rPr lang="en-US" u="sng" dirty="0" err="1" smtClean="0"/>
              <a:t>Webex</a:t>
            </a:r>
            <a:r>
              <a:rPr lang="en-US" u="sng" dirty="0" smtClean="0"/>
              <a:t> Trainings on CY2015 Cost Report</a:t>
            </a:r>
          </a:p>
          <a:p>
            <a:pPr algn="ctr"/>
            <a:r>
              <a:rPr lang="en-US" dirty="0" smtClean="0"/>
              <a:t>6/20/16 – 6/24/16</a:t>
            </a:r>
            <a:endParaRPr lang="en-US" dirty="0"/>
          </a:p>
        </p:txBody>
      </p:sp>
      <p:sp>
        <p:nvSpPr>
          <p:cNvPr id="10" name="TextBox 9"/>
          <p:cNvSpPr txBox="1"/>
          <p:nvPr/>
        </p:nvSpPr>
        <p:spPr>
          <a:xfrm>
            <a:off x="5805830" y="4063156"/>
            <a:ext cx="2330605" cy="923330"/>
          </a:xfrm>
          <a:prstGeom prst="rect">
            <a:avLst/>
          </a:prstGeom>
          <a:noFill/>
        </p:spPr>
        <p:txBody>
          <a:bodyPr wrap="square" rtlCol="0">
            <a:spAutoFit/>
          </a:bodyPr>
          <a:lstStyle/>
          <a:p>
            <a:pPr algn="ctr"/>
            <a:r>
              <a:rPr lang="en-US" u="sng" dirty="0" smtClean="0"/>
              <a:t>Management Reports of CY2015</a:t>
            </a:r>
          </a:p>
          <a:p>
            <a:pPr algn="ctr"/>
            <a:r>
              <a:rPr lang="en-US" dirty="0" smtClean="0"/>
              <a:t>9/5/16 – 12/19/16</a:t>
            </a:r>
            <a:endParaRPr lang="en-US" dirty="0"/>
          </a:p>
        </p:txBody>
      </p:sp>
      <p:cxnSp>
        <p:nvCxnSpPr>
          <p:cNvPr id="12" name="Straight Connector 11"/>
          <p:cNvCxnSpPr>
            <a:stCxn id="7" idx="2"/>
          </p:cNvCxnSpPr>
          <p:nvPr/>
        </p:nvCxnSpPr>
        <p:spPr>
          <a:xfrm>
            <a:off x="2352907" y="3258213"/>
            <a:ext cx="0" cy="131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0"/>
          </p:cNvCxnSpPr>
          <p:nvPr/>
        </p:nvCxnSpPr>
        <p:spPr>
          <a:xfrm flipH="1" flipV="1">
            <a:off x="3624146" y="3947532"/>
            <a:ext cx="1" cy="115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2"/>
          </p:cNvCxnSpPr>
          <p:nvPr/>
        </p:nvCxnSpPr>
        <p:spPr>
          <a:xfrm>
            <a:off x="5486400" y="3258213"/>
            <a:ext cx="0" cy="1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0"/>
          </p:cNvCxnSpPr>
          <p:nvPr/>
        </p:nvCxnSpPr>
        <p:spPr>
          <a:xfrm flipH="1" flipV="1">
            <a:off x="6971132" y="3947532"/>
            <a:ext cx="1" cy="115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F7C12BC4-994B-473A-871F-46235A85AC2B}" type="slidenum">
              <a:rPr lang="en-US" smtClean="0"/>
              <a:pPr/>
              <a:t>39</a:t>
            </a:fld>
            <a:endParaRPr lang="en-US" dirty="0"/>
          </a:p>
        </p:txBody>
      </p:sp>
    </p:spTree>
    <p:extLst>
      <p:ext uri="{BB962C8B-B14F-4D97-AF65-F5344CB8AC3E}">
        <p14:creationId xmlns:p14="http://schemas.microsoft.com/office/powerpoint/2010/main" val="867063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WIMCR Programs</a:t>
            </a:r>
            <a:endParaRPr lang="en-US" dirty="0"/>
          </a:p>
        </p:txBody>
      </p:sp>
      <p:sp>
        <p:nvSpPr>
          <p:cNvPr id="3" name="Content Placeholder 2"/>
          <p:cNvSpPr>
            <a:spLocks noGrp="1"/>
          </p:cNvSpPr>
          <p:nvPr>
            <p:ph idx="1"/>
          </p:nvPr>
        </p:nvSpPr>
        <p:spPr/>
        <p:txBody>
          <a:bodyPr>
            <a:normAutofit/>
          </a:bodyPr>
          <a:lstStyle/>
          <a:p>
            <a:r>
              <a:rPr lang="en-US" dirty="0"/>
              <a:t>Adult Mental Health Day Treatment (Medical Day Treatment </a:t>
            </a:r>
            <a:r>
              <a:rPr lang="en-US" dirty="0" smtClean="0"/>
              <a:t>services) (AMHDT)</a:t>
            </a:r>
            <a:endParaRPr lang="en-US" dirty="0"/>
          </a:p>
          <a:p>
            <a:r>
              <a:rPr lang="en-US" dirty="0"/>
              <a:t>Substance Abuse Day </a:t>
            </a:r>
            <a:r>
              <a:rPr lang="en-US" dirty="0" smtClean="0"/>
              <a:t>Treatment (SADT)</a:t>
            </a:r>
            <a:endParaRPr lang="en-US" dirty="0"/>
          </a:p>
          <a:p>
            <a:r>
              <a:rPr lang="en-US" dirty="0"/>
              <a:t>Child Adolescent Day </a:t>
            </a:r>
            <a:r>
              <a:rPr lang="en-US" dirty="0" smtClean="0"/>
              <a:t>Treatment (CADT)</a:t>
            </a:r>
            <a:endParaRPr lang="en-US" dirty="0"/>
          </a:p>
          <a:p>
            <a:r>
              <a:rPr lang="en-US" dirty="0"/>
              <a:t>Crisis </a:t>
            </a:r>
            <a:r>
              <a:rPr lang="en-US" dirty="0" smtClean="0"/>
              <a:t>Intervention (CI)</a:t>
            </a:r>
            <a:endParaRPr lang="en-US" dirty="0"/>
          </a:p>
          <a:p>
            <a:r>
              <a:rPr lang="en-US" dirty="0"/>
              <a:t>Crisis Intervention (Stabilization) per </a:t>
            </a:r>
            <a:r>
              <a:rPr lang="en-US" dirty="0" smtClean="0"/>
              <a:t>diem (CI-SPD)</a:t>
            </a:r>
            <a:endParaRPr lang="en-US" dirty="0"/>
          </a:p>
          <a:p>
            <a:r>
              <a:rPr lang="en-US" dirty="0"/>
              <a:t>Home </a:t>
            </a:r>
            <a:r>
              <a:rPr lang="en-US" dirty="0" smtClean="0"/>
              <a:t>Health (HH)</a:t>
            </a:r>
            <a:endParaRPr lang="en-US" dirty="0"/>
          </a:p>
          <a:p>
            <a:r>
              <a:rPr lang="en-US" dirty="0"/>
              <a:t>Personal </a:t>
            </a:r>
            <a:r>
              <a:rPr lang="en-US" dirty="0" smtClean="0"/>
              <a:t>Care (PC)</a:t>
            </a:r>
            <a:endParaRPr lang="en-US" dirty="0"/>
          </a:p>
          <a:p>
            <a:r>
              <a:rPr lang="en-US" dirty="0"/>
              <a:t>Outpatient Mental Health and Substance Abuse </a:t>
            </a:r>
            <a:r>
              <a:rPr lang="en-US" dirty="0" smtClean="0"/>
              <a:t>services (OPMHSA)</a:t>
            </a:r>
            <a:endParaRPr lang="en-US" dirty="0"/>
          </a:p>
          <a:p>
            <a:r>
              <a:rPr lang="en-US" dirty="0"/>
              <a:t>Outpatient Mental Health and Substance Abuse in the Home and Community for </a:t>
            </a:r>
            <a:r>
              <a:rPr lang="en-US" dirty="0" smtClean="0"/>
              <a:t>Adults (OPMHSA-HC)</a:t>
            </a:r>
            <a:endParaRPr lang="en-US" dirty="0"/>
          </a:p>
          <a:p>
            <a:r>
              <a:rPr lang="en-US" dirty="0"/>
              <a:t>Prenatal Care </a:t>
            </a:r>
            <a:r>
              <a:rPr lang="en-US" dirty="0" smtClean="0"/>
              <a:t>Coordination (PNCC)</a:t>
            </a:r>
            <a:endParaRPr lang="en-US" dirty="0"/>
          </a:p>
          <a:p>
            <a:r>
              <a:rPr lang="en-US" dirty="0" smtClean="0"/>
              <a:t>Targeted Case Management (TCM)</a:t>
            </a:r>
            <a:endParaRPr lang="en-US" dirty="0"/>
          </a:p>
          <a:p>
            <a:r>
              <a:rPr lang="en-US" dirty="0"/>
              <a:t>Community Support </a:t>
            </a:r>
            <a:r>
              <a:rPr lang="en-US" dirty="0" smtClean="0"/>
              <a:t>Program (CSP)</a:t>
            </a:r>
            <a:endParaRPr lang="en-US" dirty="0"/>
          </a:p>
          <a:p>
            <a:endParaRPr lang="en-US" dirty="0"/>
          </a:p>
        </p:txBody>
      </p:sp>
      <p:sp>
        <p:nvSpPr>
          <p:cNvPr id="4" name="Slide Number Placeholder 3"/>
          <p:cNvSpPr>
            <a:spLocks noGrp="1"/>
          </p:cNvSpPr>
          <p:nvPr>
            <p:ph type="sldNum" sz="quarter" idx="12"/>
          </p:nvPr>
        </p:nvSpPr>
        <p:spPr/>
        <p:txBody>
          <a:bodyPr/>
          <a:lstStyle/>
          <a:p>
            <a:fld id="{F7C12BC4-994B-473A-871F-46235A85AC2B}" type="slidenum">
              <a:rPr lang="en-US" smtClean="0"/>
              <a:pPr/>
              <a:t>4</a:t>
            </a:fld>
            <a:endParaRPr lang="en-US" dirty="0"/>
          </a:p>
        </p:txBody>
      </p:sp>
    </p:spTree>
    <p:extLst>
      <p:ext uri="{BB962C8B-B14F-4D97-AF65-F5344CB8AC3E}">
        <p14:creationId xmlns:p14="http://schemas.microsoft.com/office/powerpoint/2010/main" val="29837203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sz="half" idx="1"/>
          </p:nvPr>
        </p:nvSpPr>
        <p:spPr>
          <a:xfrm>
            <a:off x="628650" y="1365956"/>
            <a:ext cx="4000500" cy="4811007"/>
          </a:xfrm>
        </p:spPr>
        <p:txBody>
          <a:bodyPr>
            <a:normAutofit/>
          </a:bodyPr>
          <a:lstStyle/>
          <a:p>
            <a:pPr marL="0" indent="0">
              <a:buNone/>
            </a:pPr>
            <a:r>
              <a:rPr lang="en-US" sz="2000" b="1" dirty="0">
                <a:solidFill>
                  <a:schemeClr val="tx1"/>
                </a:solidFill>
                <a:latin typeface="Rockwell" panose="02060603020205020403" pitchFamily="18" charset="0"/>
              </a:rPr>
              <a:t>WIMCR Support</a:t>
            </a:r>
          </a:p>
          <a:p>
            <a:pPr marL="0" indent="0">
              <a:buNone/>
            </a:pPr>
            <a:r>
              <a:rPr lang="en-US" sz="1800" dirty="0">
                <a:solidFill>
                  <a:schemeClr val="tx1"/>
                </a:solidFill>
                <a:latin typeface="Rockwell" panose="02060603020205020403" pitchFamily="18" charset="0"/>
              </a:rPr>
              <a:t>Alissa Kordrupel</a:t>
            </a:r>
          </a:p>
          <a:p>
            <a:pPr marL="0" indent="0">
              <a:buNone/>
            </a:pPr>
            <a:r>
              <a:rPr lang="en-US" sz="1800" dirty="0">
                <a:solidFill>
                  <a:schemeClr val="tx1"/>
                </a:solidFill>
                <a:latin typeface="Rockwell" panose="02060603020205020403" pitchFamily="18" charset="0"/>
              </a:rPr>
              <a:t>Mitchell Perry</a:t>
            </a:r>
          </a:p>
          <a:p>
            <a:pPr marL="0" indent="0">
              <a:buNone/>
            </a:pPr>
            <a:r>
              <a:rPr lang="en-US" sz="1800" dirty="0">
                <a:solidFill>
                  <a:schemeClr val="tx1"/>
                </a:solidFill>
                <a:latin typeface="Rockwell" panose="02060603020205020403" pitchFamily="18" charset="0"/>
              </a:rPr>
              <a:t>Megan Morris</a:t>
            </a:r>
          </a:p>
          <a:p>
            <a:pPr marL="0" indent="0">
              <a:buNone/>
            </a:pPr>
            <a:endParaRPr lang="en-US" sz="1800" dirty="0">
              <a:solidFill>
                <a:srgbClr val="A2958A"/>
              </a:solidFill>
              <a:latin typeface="Rockwell" panose="02060603020205020403" pitchFamily="18" charset="0"/>
            </a:endParaRPr>
          </a:p>
          <a:p>
            <a:pPr marL="0" indent="0">
              <a:buNone/>
            </a:pPr>
            <a:r>
              <a:rPr lang="en-US" dirty="0">
                <a:hlinkClick r:id="rId2"/>
              </a:rPr>
              <a:t>WIMCR@pcgus.com</a:t>
            </a:r>
            <a:endParaRPr lang="en-US" dirty="0"/>
          </a:p>
          <a:p>
            <a:pPr marL="0" indent="0">
              <a:buNone/>
            </a:pPr>
            <a:r>
              <a:rPr lang="en-US" dirty="0">
                <a:hlinkClick r:id="rId3"/>
              </a:rPr>
              <a:t>WICCS@pcgus.com</a:t>
            </a:r>
            <a:endParaRPr lang="en-US" dirty="0"/>
          </a:p>
          <a:p>
            <a:pPr marL="0" indent="0">
              <a:buNone/>
            </a:pPr>
            <a:r>
              <a:rPr lang="en-US" dirty="0"/>
              <a:t>(866) 803-8698</a:t>
            </a:r>
          </a:p>
          <a:p>
            <a:pPr marL="0" indent="0">
              <a:buNone/>
            </a:pPr>
            <a:endParaRPr lang="en-US" dirty="0" smtClean="0"/>
          </a:p>
          <a:p>
            <a:pPr marL="0" indent="0">
              <a:buNone/>
            </a:pPr>
            <a:r>
              <a:rPr lang="en-US" b="1" dirty="0" smtClean="0">
                <a:solidFill>
                  <a:schemeClr val="tx1"/>
                </a:solidFill>
                <a:latin typeface="Rockwell" panose="02060603020205020403" pitchFamily="18" charset="0"/>
              </a:rPr>
              <a:t>Additional Resources</a:t>
            </a:r>
            <a:endParaRPr lang="en-US" dirty="0" smtClean="0"/>
          </a:p>
          <a:p>
            <a:pPr marL="0" indent="0">
              <a:buNone/>
            </a:pPr>
            <a:r>
              <a:rPr lang="en-US" dirty="0" smtClean="0"/>
              <a:t>WIMCR Reporting Site: wimcr.com</a:t>
            </a:r>
          </a:p>
          <a:p>
            <a:pPr marL="0" indent="0">
              <a:buNone/>
            </a:pPr>
            <a:r>
              <a:rPr lang="en-US" dirty="0" smtClean="0"/>
              <a:t>CCS Landing Page: wimcr.com/CCS</a:t>
            </a:r>
            <a:endParaRPr lang="en-US" dirty="0"/>
          </a:p>
        </p:txBody>
      </p:sp>
      <p:sp>
        <p:nvSpPr>
          <p:cNvPr id="6" name="Content Placeholder 5"/>
          <p:cNvSpPr>
            <a:spLocks noGrp="1"/>
          </p:cNvSpPr>
          <p:nvPr>
            <p:ph sz="half" idx="2"/>
          </p:nvPr>
        </p:nvSpPr>
        <p:spPr/>
        <p:txBody>
          <a:bodyPr>
            <a:normAutofit/>
          </a:bodyPr>
          <a:lstStyle/>
          <a:p>
            <a:pPr marL="0" indent="0">
              <a:buNone/>
            </a:pPr>
            <a:r>
              <a:rPr lang="en-US" sz="2000" b="1" dirty="0" smtClean="0">
                <a:latin typeface="Rockwell" panose="02060603020205020403" pitchFamily="18" charset="0"/>
              </a:rPr>
              <a:t>DHS Contact</a:t>
            </a:r>
          </a:p>
          <a:p>
            <a:pPr marL="0" indent="0">
              <a:buNone/>
            </a:pPr>
            <a:r>
              <a:rPr lang="en-US" dirty="0"/>
              <a:t>Steve Milioto</a:t>
            </a:r>
            <a:br>
              <a:rPr lang="en-US" dirty="0"/>
            </a:br>
            <a:r>
              <a:rPr lang="en-US" dirty="0"/>
              <a:t>DHS Division of Healthcare Access and Accountability</a:t>
            </a:r>
            <a:br>
              <a:rPr lang="en-US" dirty="0"/>
            </a:br>
            <a:r>
              <a:rPr lang="en-US" dirty="0">
                <a:hlinkClick r:id="rId4"/>
              </a:rPr>
              <a:t>Steve.Milioto@wisconsin.gov</a:t>
            </a:r>
            <a:r>
              <a:rPr lang="en-US" dirty="0"/>
              <a:t/>
            </a:r>
            <a:br>
              <a:rPr lang="en-US" dirty="0"/>
            </a:br>
            <a:r>
              <a:rPr lang="en-US" dirty="0"/>
              <a:t>Phone: 608.266.3802</a:t>
            </a:r>
            <a:endParaRPr lang="en-US" dirty="0" smtClean="0">
              <a:latin typeface="Rockwell" panose="02060603020205020403" pitchFamily="18" charset="0"/>
            </a:endParaRPr>
          </a:p>
          <a:p>
            <a:pPr marL="0" indent="0">
              <a:buNone/>
            </a:pPr>
            <a:endParaRPr lang="en-US" sz="2000" dirty="0">
              <a:latin typeface="Rockwell" panose="02060603020205020403" pitchFamily="18" charset="0"/>
            </a:endParaRPr>
          </a:p>
        </p:txBody>
      </p:sp>
      <p:sp>
        <p:nvSpPr>
          <p:cNvPr id="5" name="Slide Number Placeholder 4"/>
          <p:cNvSpPr>
            <a:spLocks noGrp="1"/>
          </p:cNvSpPr>
          <p:nvPr>
            <p:ph type="sldNum" sz="quarter" idx="12"/>
          </p:nvPr>
        </p:nvSpPr>
        <p:spPr/>
        <p:txBody>
          <a:bodyPr/>
          <a:lstStyle/>
          <a:p>
            <a:fld id="{F7C12BC4-994B-473A-871F-46235A85AC2B}" type="slidenum">
              <a:rPr lang="en-US" smtClean="0"/>
              <a:pPr/>
              <a:t>40</a:t>
            </a:fld>
            <a:endParaRPr lang="en-US" dirty="0"/>
          </a:p>
        </p:txBody>
      </p:sp>
    </p:spTree>
    <p:extLst>
      <p:ext uri="{BB962C8B-B14F-4D97-AF65-F5344CB8AC3E}">
        <p14:creationId xmlns:p14="http://schemas.microsoft.com/office/powerpoint/2010/main" val="2032116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pPr>
              <a:lnSpc>
                <a:spcPct val="100000"/>
              </a:lnSpc>
            </a:pPr>
            <a:endParaRPr lang="en-US" dirty="0"/>
          </a:p>
        </p:txBody>
      </p:sp>
    </p:spTree>
    <p:extLst>
      <p:ext uri="{BB962C8B-B14F-4D97-AF65-F5344CB8AC3E}">
        <p14:creationId xmlns:p14="http://schemas.microsoft.com/office/powerpoint/2010/main" val="3472996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30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CCS Background</a:t>
            </a:r>
            <a:endParaRPr lang="en-US" dirty="0"/>
          </a:p>
        </p:txBody>
      </p:sp>
      <p:sp>
        <p:nvSpPr>
          <p:cNvPr id="3" name="Content Placeholder 2"/>
          <p:cNvSpPr>
            <a:spLocks noGrp="1"/>
          </p:cNvSpPr>
          <p:nvPr>
            <p:ph idx="1"/>
          </p:nvPr>
        </p:nvSpPr>
        <p:spPr/>
        <p:txBody>
          <a:bodyPr/>
          <a:lstStyle/>
          <a:p>
            <a:endParaRPr lang="en-US" dirty="0" smtClean="0"/>
          </a:p>
          <a:p>
            <a:r>
              <a:rPr lang="en-US" dirty="0" smtClean="0"/>
              <a:t>Mental </a:t>
            </a:r>
            <a:r>
              <a:rPr lang="en-US" dirty="0"/>
              <a:t>health and substance abuse </a:t>
            </a:r>
            <a:r>
              <a:rPr lang="en-US" dirty="0" smtClean="0"/>
              <a:t>programs</a:t>
            </a:r>
            <a:endParaRPr lang="en-US" dirty="0"/>
          </a:p>
          <a:p>
            <a:r>
              <a:rPr lang="en-US" dirty="0"/>
              <a:t>Provides programming to people of all ages—youth to elderly—living with a mental illness and/or substance use </a:t>
            </a:r>
            <a:r>
              <a:rPr lang="en-US" dirty="0" smtClean="0"/>
              <a:t>disorder</a:t>
            </a:r>
            <a:endParaRPr lang="en-US" dirty="0"/>
          </a:p>
          <a:p>
            <a:r>
              <a:rPr lang="en-US" dirty="0"/>
              <a:t>CCS is for individuals who need ongoing services beyond occasional outpatient care, but less than the intensive care provided in a hospital </a:t>
            </a:r>
            <a:r>
              <a:rPr lang="en-US" dirty="0" smtClean="0"/>
              <a:t>setting</a:t>
            </a:r>
            <a:endParaRPr lang="en-US" dirty="0"/>
          </a:p>
          <a:p>
            <a:r>
              <a:rPr lang="en-US" dirty="0"/>
              <a:t>The individual works with a dedicated team of service providers to develop a treatment and recovery plan to meet the individual's unique needs and </a:t>
            </a:r>
            <a:r>
              <a:rPr lang="en-US" dirty="0" smtClean="0"/>
              <a:t>goals</a:t>
            </a:r>
            <a:endParaRPr lang="en-US" dirty="0"/>
          </a:p>
          <a:p>
            <a:r>
              <a:rPr lang="en-US" dirty="0"/>
              <a:t>A 2013 study of the consumer experience in CCS found that this targeted, community-based approach is effective in promoting better overall health and life </a:t>
            </a:r>
            <a:r>
              <a:rPr lang="en-US" dirty="0" smtClean="0"/>
              <a:t>satisfaction</a:t>
            </a:r>
            <a:endParaRPr lang="en-US" dirty="0"/>
          </a:p>
          <a:p>
            <a:r>
              <a:rPr lang="en-US" dirty="0"/>
              <a:t>CCS reduces an individual's reliance on costly high-end services, such as emergency room visits.</a:t>
            </a:r>
          </a:p>
        </p:txBody>
      </p:sp>
      <p:sp>
        <p:nvSpPr>
          <p:cNvPr id="5" name="Slide Number Placeholder 4"/>
          <p:cNvSpPr>
            <a:spLocks noGrp="1"/>
          </p:cNvSpPr>
          <p:nvPr>
            <p:ph type="sldNum" sz="quarter" idx="12"/>
          </p:nvPr>
        </p:nvSpPr>
        <p:spPr/>
        <p:txBody>
          <a:bodyPr/>
          <a:lstStyle/>
          <a:p>
            <a:fld id="{F7C12BC4-994B-473A-871F-46235A85AC2B}" type="slidenum">
              <a:rPr lang="en-US" smtClean="0"/>
              <a:pPr/>
              <a:t>5</a:t>
            </a:fld>
            <a:endParaRPr lang="en-US" dirty="0"/>
          </a:p>
        </p:txBody>
      </p:sp>
    </p:spTree>
    <p:extLst>
      <p:ext uri="{BB962C8B-B14F-4D97-AF65-F5344CB8AC3E}">
        <p14:creationId xmlns:p14="http://schemas.microsoft.com/office/powerpoint/2010/main" val="3466378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smtClean="0"/>
              <a:t>Participating CCS Programs</a:t>
            </a:r>
            <a:r>
              <a:rPr lang="en-US" dirty="0" smtClean="0"/>
              <a:t/>
            </a:r>
            <a:br>
              <a:rPr lang="en-US" dirty="0" smtClean="0"/>
            </a:br>
            <a:r>
              <a:rPr lang="en-US" sz="2700" dirty="0" smtClean="0"/>
              <a:t>Prior to regionalization effective July 1, 2014</a:t>
            </a:r>
            <a:endParaRPr lang="en-US" sz="2700"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1313" y="1458761"/>
            <a:ext cx="4679332" cy="5011789"/>
          </a:xfrm>
        </p:spPr>
      </p:pic>
      <p:sp>
        <p:nvSpPr>
          <p:cNvPr id="7" name="Content Placeholder 6"/>
          <p:cNvSpPr>
            <a:spLocks noGrp="1"/>
          </p:cNvSpPr>
          <p:nvPr>
            <p:ph sz="half" idx="2"/>
          </p:nvPr>
        </p:nvSpPr>
        <p:spPr>
          <a:xfrm>
            <a:off x="5868556" y="3964655"/>
            <a:ext cx="3299367" cy="1957107"/>
          </a:xfrm>
        </p:spPr>
        <p:txBody>
          <a:bodyPr/>
          <a:lstStyle/>
          <a:p>
            <a:pPr marL="0" indent="0">
              <a:buNone/>
            </a:pPr>
            <a:r>
              <a:rPr lang="en-US" dirty="0" smtClean="0"/>
              <a:t>CCS Counties (31 counties including counties that are part of 51.42 agencies)</a:t>
            </a:r>
          </a:p>
          <a:p>
            <a:pPr marL="0" indent="0">
              <a:buNone/>
            </a:pPr>
            <a:endParaRPr lang="en-US" dirty="0" smtClean="0"/>
          </a:p>
          <a:p>
            <a:pPr marL="0" indent="0">
              <a:buNone/>
            </a:pPr>
            <a:r>
              <a:rPr lang="en-US" dirty="0" smtClean="0"/>
              <a:t>Non-CCS Counties</a:t>
            </a:r>
            <a:endParaRPr lang="en-US" dirty="0"/>
          </a:p>
        </p:txBody>
      </p:sp>
      <p:sp>
        <p:nvSpPr>
          <p:cNvPr id="9" name="Rectangle 8"/>
          <p:cNvSpPr/>
          <p:nvPr/>
        </p:nvSpPr>
        <p:spPr>
          <a:xfrm>
            <a:off x="5379412" y="4063138"/>
            <a:ext cx="479502" cy="32338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79412" y="5235208"/>
            <a:ext cx="479502" cy="323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F7C12BC4-994B-473A-871F-46235A85AC2B}" type="slidenum">
              <a:rPr lang="en-US" smtClean="0"/>
              <a:pPr/>
              <a:t>6</a:t>
            </a:fld>
            <a:endParaRPr lang="en-US" dirty="0"/>
          </a:p>
        </p:txBody>
      </p:sp>
    </p:spTree>
    <p:extLst>
      <p:ext uri="{BB962C8B-B14F-4D97-AF65-F5344CB8AC3E}">
        <p14:creationId xmlns:p14="http://schemas.microsoft.com/office/powerpoint/2010/main" val="3490792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Participating CCS Programs</a:t>
            </a:r>
            <a:br>
              <a:rPr lang="en-US" dirty="0" smtClean="0"/>
            </a:br>
            <a:r>
              <a:rPr lang="en-US" sz="2400" dirty="0" smtClean="0"/>
              <a:t>Regional participation as of March 2016</a:t>
            </a:r>
            <a:endParaRPr lang="en-US" sz="24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3112" y="1498819"/>
            <a:ext cx="4992448" cy="4923183"/>
          </a:xfrm>
        </p:spPr>
      </p:pic>
      <p:sp>
        <p:nvSpPr>
          <p:cNvPr id="4" name="Content Placeholder 3"/>
          <p:cNvSpPr>
            <a:spLocks noGrp="1"/>
          </p:cNvSpPr>
          <p:nvPr>
            <p:ph sz="half" idx="2"/>
          </p:nvPr>
        </p:nvSpPr>
        <p:spPr>
          <a:xfrm>
            <a:off x="5175560" y="2053943"/>
            <a:ext cx="3767718" cy="3632367"/>
          </a:xfrm>
        </p:spPr>
        <p:txBody>
          <a:bodyPr>
            <a:normAutofit fontScale="92500" lnSpcReduction="10000"/>
          </a:bodyPr>
          <a:lstStyle/>
          <a:p>
            <a:r>
              <a:rPr lang="en-US" dirty="0" smtClean="0"/>
              <a:t>62 </a:t>
            </a:r>
            <a:r>
              <a:rPr lang="en-US" dirty="0"/>
              <a:t>counties and one tribe currently in CCS (includes Fond du Lac as non-regional participant)</a:t>
            </a:r>
          </a:p>
          <a:p>
            <a:r>
              <a:rPr lang="en-US" dirty="0">
                <a:solidFill>
                  <a:schemeClr val="tx1"/>
                </a:solidFill>
              </a:rPr>
              <a:t>Color coding reflects </a:t>
            </a:r>
            <a:r>
              <a:rPr lang="en-US" dirty="0" smtClean="0">
                <a:solidFill>
                  <a:schemeClr val="tx1"/>
                </a:solidFill>
              </a:rPr>
              <a:t>24 </a:t>
            </a:r>
            <a:r>
              <a:rPr lang="en-US" dirty="0">
                <a:solidFill>
                  <a:schemeClr val="tx1"/>
                </a:solidFill>
              </a:rPr>
              <a:t>regional CCS entities:</a:t>
            </a:r>
          </a:p>
          <a:p>
            <a:r>
              <a:rPr lang="en-US" dirty="0" smtClean="0">
                <a:solidFill>
                  <a:schemeClr val="tx1"/>
                </a:solidFill>
              </a:rPr>
              <a:t>18 </a:t>
            </a:r>
            <a:r>
              <a:rPr lang="en-US" dirty="0">
                <a:solidFill>
                  <a:schemeClr val="tx1"/>
                </a:solidFill>
              </a:rPr>
              <a:t>county-based </a:t>
            </a:r>
            <a:r>
              <a:rPr lang="en-US" dirty="0" smtClean="0">
                <a:solidFill>
                  <a:schemeClr val="tx1"/>
                </a:solidFill>
              </a:rPr>
              <a:t>programs</a:t>
            </a:r>
          </a:p>
          <a:p>
            <a:r>
              <a:rPr lang="en-US" dirty="0" smtClean="0">
                <a:solidFill>
                  <a:schemeClr val="tx1"/>
                </a:solidFill>
              </a:rPr>
              <a:t>3 population-based programs</a:t>
            </a:r>
            <a:endParaRPr lang="en-US" dirty="0">
              <a:solidFill>
                <a:schemeClr val="tx1"/>
              </a:solidFill>
            </a:endParaRPr>
          </a:p>
          <a:p>
            <a:r>
              <a:rPr lang="en-US" dirty="0">
                <a:solidFill>
                  <a:schemeClr val="tx1"/>
                </a:solidFill>
              </a:rPr>
              <a:t>2 51.42 </a:t>
            </a:r>
            <a:r>
              <a:rPr lang="en-US" dirty="0" smtClean="0">
                <a:solidFill>
                  <a:schemeClr val="tx1"/>
                </a:solidFill>
              </a:rPr>
              <a:t>programs</a:t>
            </a:r>
          </a:p>
          <a:p>
            <a:pPr lvl="1"/>
            <a:r>
              <a:rPr lang="en-US" dirty="0"/>
              <a:t>Multiple counties that have partnered together to form a separate 51.42 legal entity operate a regional CCS program through the 51.42 entity</a:t>
            </a:r>
            <a:r>
              <a:rPr lang="en-US" dirty="0" smtClean="0"/>
              <a:t>.</a:t>
            </a:r>
            <a:endParaRPr lang="en-US" dirty="0" smtClean="0">
              <a:solidFill>
                <a:schemeClr val="tx1"/>
              </a:solidFill>
            </a:endParaRPr>
          </a:p>
          <a:p>
            <a:r>
              <a:rPr lang="en-US" dirty="0" smtClean="0">
                <a:solidFill>
                  <a:schemeClr val="tx1"/>
                </a:solidFill>
              </a:rPr>
              <a:t>1 </a:t>
            </a:r>
            <a:r>
              <a:rPr lang="en-US" dirty="0">
                <a:solidFill>
                  <a:schemeClr val="tx1"/>
                </a:solidFill>
              </a:rPr>
              <a:t>tribal-based program</a:t>
            </a:r>
          </a:p>
          <a:p>
            <a:endParaRPr lang="en-US" dirty="0"/>
          </a:p>
        </p:txBody>
      </p:sp>
      <p:sp>
        <p:nvSpPr>
          <p:cNvPr id="3" name="Slide Number Placeholder 2"/>
          <p:cNvSpPr>
            <a:spLocks noGrp="1"/>
          </p:cNvSpPr>
          <p:nvPr>
            <p:ph type="sldNum" sz="quarter" idx="12"/>
          </p:nvPr>
        </p:nvSpPr>
        <p:spPr/>
        <p:txBody>
          <a:bodyPr/>
          <a:lstStyle/>
          <a:p>
            <a:fld id="{F7C12BC4-994B-473A-871F-46235A85AC2B}" type="slidenum">
              <a:rPr lang="en-US" smtClean="0"/>
              <a:pPr/>
              <a:t>7</a:t>
            </a:fld>
            <a:endParaRPr lang="en-US" dirty="0"/>
          </a:p>
        </p:txBody>
      </p:sp>
    </p:spTree>
    <p:extLst>
      <p:ext uri="{BB962C8B-B14F-4D97-AF65-F5344CB8AC3E}">
        <p14:creationId xmlns:p14="http://schemas.microsoft.com/office/powerpoint/2010/main" val="2710763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Settlement Overview</a:t>
            </a: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8</a:t>
            </a:fld>
            <a:endParaRPr lang="en-US" dirty="0"/>
          </a:p>
        </p:txBody>
      </p:sp>
      <p:pic>
        <p:nvPicPr>
          <p:cNvPr id="6" name="Picture 5"/>
          <p:cNvPicPr>
            <a:picLocks noChangeAspect="1"/>
          </p:cNvPicPr>
          <p:nvPr/>
        </p:nvPicPr>
        <p:blipFill>
          <a:blip r:embed="rId2"/>
          <a:stretch>
            <a:fillRect/>
          </a:stretch>
        </p:blipFill>
        <p:spPr>
          <a:xfrm>
            <a:off x="302839" y="1184169"/>
            <a:ext cx="8538321" cy="5183680"/>
          </a:xfrm>
          <a:prstGeom prst="rect">
            <a:avLst/>
          </a:prstGeom>
        </p:spPr>
      </p:pic>
    </p:spTree>
    <p:extLst>
      <p:ext uri="{BB962C8B-B14F-4D97-AF65-F5344CB8AC3E}">
        <p14:creationId xmlns:p14="http://schemas.microsoft.com/office/powerpoint/2010/main" val="368740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Settlement Overview</a:t>
            </a:r>
            <a:endParaRPr lang="en-US" dirty="0"/>
          </a:p>
        </p:txBody>
      </p:sp>
      <p:sp>
        <p:nvSpPr>
          <p:cNvPr id="8" name="Rectangle 7"/>
          <p:cNvSpPr/>
          <p:nvPr/>
        </p:nvSpPr>
        <p:spPr>
          <a:xfrm>
            <a:off x="628650" y="1737032"/>
            <a:ext cx="2275609" cy="1298864"/>
          </a:xfrm>
          <a:prstGeom prst="rect">
            <a:avLst/>
          </a:prstGeom>
          <a:solidFill>
            <a:srgbClr val="005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County Agency Overview</a:t>
            </a:r>
          </a:p>
          <a:p>
            <a:pPr algn="ctr"/>
            <a:r>
              <a:rPr lang="en-US" sz="1600" dirty="0" smtClean="0"/>
              <a:t>Total cost and FTE information for the entire agency</a:t>
            </a:r>
            <a:endParaRPr lang="en-US" sz="1600" dirty="0"/>
          </a:p>
        </p:txBody>
      </p:sp>
      <p:sp>
        <p:nvSpPr>
          <p:cNvPr id="10" name="Rectangle 9"/>
          <p:cNvSpPr/>
          <p:nvPr/>
        </p:nvSpPr>
        <p:spPr>
          <a:xfrm>
            <a:off x="3434195" y="1724891"/>
            <a:ext cx="2275609" cy="1298864"/>
          </a:xfrm>
          <a:prstGeom prst="rect">
            <a:avLst/>
          </a:prstGeom>
          <a:solidFill>
            <a:srgbClr val="005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WIMCR Direct Service Checklist</a:t>
            </a:r>
          </a:p>
          <a:p>
            <a:pPr algn="ctr"/>
            <a:r>
              <a:rPr lang="en-US" sz="1600" dirty="0" smtClean="0"/>
              <a:t>Programs, Provider IDs and Professional Types</a:t>
            </a:r>
            <a:endParaRPr lang="en-US" sz="1600" dirty="0"/>
          </a:p>
        </p:txBody>
      </p:sp>
      <p:sp>
        <p:nvSpPr>
          <p:cNvPr id="11" name="Rectangle 10"/>
          <p:cNvSpPr/>
          <p:nvPr/>
        </p:nvSpPr>
        <p:spPr>
          <a:xfrm>
            <a:off x="6161808" y="1739121"/>
            <a:ext cx="2275609" cy="1298864"/>
          </a:xfrm>
          <a:prstGeom prst="rect">
            <a:avLst/>
          </a:prstGeom>
          <a:solidFill>
            <a:srgbClr val="005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Direct Service and Support</a:t>
            </a:r>
          </a:p>
          <a:p>
            <a:pPr algn="ctr"/>
            <a:r>
              <a:rPr lang="en-US" sz="1600" dirty="0" smtClean="0"/>
              <a:t>Salary and benefits by profession and service</a:t>
            </a:r>
            <a:endParaRPr lang="en-US" sz="1600" dirty="0"/>
          </a:p>
        </p:txBody>
      </p:sp>
      <p:sp>
        <p:nvSpPr>
          <p:cNvPr id="12" name="Rectangle 11"/>
          <p:cNvSpPr/>
          <p:nvPr/>
        </p:nvSpPr>
        <p:spPr>
          <a:xfrm>
            <a:off x="628650" y="3191758"/>
            <a:ext cx="2275609" cy="1309255"/>
          </a:xfrm>
          <a:prstGeom prst="rect">
            <a:avLst/>
          </a:prstGeom>
          <a:solidFill>
            <a:srgbClr val="005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Supplemental Direct Service Information</a:t>
            </a:r>
          </a:p>
          <a:p>
            <a:pPr algn="ctr"/>
            <a:r>
              <a:rPr lang="en-US" sz="1600" dirty="0" smtClean="0"/>
              <a:t>Additional information based on unique agency circumstances</a:t>
            </a:r>
            <a:endParaRPr lang="en-US" sz="1600" dirty="0"/>
          </a:p>
        </p:txBody>
      </p:sp>
      <p:sp>
        <p:nvSpPr>
          <p:cNvPr id="13" name="Rectangle 12"/>
          <p:cNvSpPr/>
          <p:nvPr/>
        </p:nvSpPr>
        <p:spPr>
          <a:xfrm>
            <a:off x="3434195" y="3169227"/>
            <a:ext cx="2275609" cy="1309254"/>
          </a:xfrm>
          <a:prstGeom prst="rect">
            <a:avLst/>
          </a:prstGeom>
          <a:solidFill>
            <a:srgbClr val="005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General Admin Overhead</a:t>
            </a:r>
          </a:p>
          <a:p>
            <a:pPr algn="ctr"/>
            <a:r>
              <a:rPr lang="en-US" sz="1600" dirty="0" smtClean="0"/>
              <a:t>Allocation of agency overhead</a:t>
            </a:r>
            <a:endParaRPr lang="en-US" sz="1600" dirty="0"/>
          </a:p>
        </p:txBody>
      </p:sp>
      <p:sp>
        <p:nvSpPr>
          <p:cNvPr id="14" name="Rectangle 13"/>
          <p:cNvSpPr/>
          <p:nvPr/>
        </p:nvSpPr>
        <p:spPr>
          <a:xfrm>
            <a:off x="6150250" y="3169227"/>
            <a:ext cx="2275609" cy="1309254"/>
          </a:xfrm>
          <a:prstGeom prst="rect">
            <a:avLst/>
          </a:prstGeom>
          <a:solidFill>
            <a:srgbClr val="005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Federal Funds and Reductions</a:t>
            </a:r>
          </a:p>
          <a:p>
            <a:pPr algn="ctr"/>
            <a:r>
              <a:rPr lang="en-US" sz="1600" dirty="0" smtClean="0"/>
              <a:t>Federal grant dollars applied to offset the cost of agency’s programs</a:t>
            </a:r>
            <a:endParaRPr lang="en-US" sz="1600" dirty="0"/>
          </a:p>
        </p:txBody>
      </p:sp>
      <p:sp>
        <p:nvSpPr>
          <p:cNvPr id="15" name="Rectangle 14"/>
          <p:cNvSpPr/>
          <p:nvPr/>
        </p:nvSpPr>
        <p:spPr>
          <a:xfrm>
            <a:off x="1589808" y="4711211"/>
            <a:ext cx="5964381" cy="1278082"/>
          </a:xfrm>
          <a:prstGeom prst="rect">
            <a:avLst/>
          </a:prstGeom>
          <a:solidFill>
            <a:srgbClr val="0054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Summary and Certification</a:t>
            </a:r>
          </a:p>
          <a:p>
            <a:pPr algn="ctr"/>
            <a:r>
              <a:rPr lang="en-US" dirty="0" smtClean="0"/>
              <a:t>Management Reports</a:t>
            </a:r>
          </a:p>
          <a:p>
            <a:pPr algn="ctr"/>
            <a:r>
              <a:rPr lang="en-US" dirty="0" smtClean="0"/>
              <a:t> </a:t>
            </a:r>
            <a:r>
              <a:rPr lang="en-US" sz="1600" dirty="0" smtClean="0"/>
              <a:t>Provider Summary Reports and County Treasurer Reports</a:t>
            </a:r>
            <a:endParaRPr lang="en-US" sz="1600" dirty="0"/>
          </a:p>
        </p:txBody>
      </p:sp>
      <p:sp>
        <p:nvSpPr>
          <p:cNvPr id="16" name="Right Arrow 15"/>
          <p:cNvSpPr/>
          <p:nvPr/>
        </p:nvSpPr>
        <p:spPr>
          <a:xfrm>
            <a:off x="3028950" y="2217612"/>
            <a:ext cx="280554" cy="337704"/>
          </a:xfrm>
          <a:prstGeom prst="rightArrow">
            <a:avLst/>
          </a:prstGeom>
          <a:solidFill>
            <a:srgbClr val="FBB0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779942" y="2217612"/>
            <a:ext cx="280554" cy="337704"/>
          </a:xfrm>
          <a:prstGeom prst="rightArrow">
            <a:avLst/>
          </a:prstGeom>
          <a:solidFill>
            <a:srgbClr val="FBB0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8584189" y="2217612"/>
            <a:ext cx="280554" cy="337704"/>
          </a:xfrm>
          <a:prstGeom prst="rightArrow">
            <a:avLst/>
          </a:prstGeom>
          <a:solidFill>
            <a:srgbClr val="FBB0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028950" y="3655002"/>
            <a:ext cx="280554" cy="337704"/>
          </a:xfrm>
          <a:prstGeom prst="rightArrow">
            <a:avLst/>
          </a:prstGeom>
          <a:solidFill>
            <a:srgbClr val="FBB0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5779942" y="3655002"/>
            <a:ext cx="280554" cy="337704"/>
          </a:xfrm>
          <a:prstGeom prst="rightArrow">
            <a:avLst/>
          </a:prstGeom>
          <a:solidFill>
            <a:srgbClr val="FBB0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8589384" y="3654154"/>
            <a:ext cx="280554" cy="337704"/>
          </a:xfrm>
          <a:prstGeom prst="rightArrow">
            <a:avLst/>
          </a:prstGeom>
          <a:solidFill>
            <a:srgbClr val="FBB0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F7C12BC4-994B-473A-871F-46235A85AC2B}" type="slidenum">
              <a:rPr lang="en-US" smtClean="0"/>
              <a:pPr/>
              <a:t>9</a:t>
            </a:fld>
            <a:endParaRPr lang="en-US" dirty="0"/>
          </a:p>
        </p:txBody>
      </p:sp>
    </p:spTree>
    <p:extLst>
      <p:ext uri="{BB962C8B-B14F-4D97-AF65-F5344CB8AC3E}">
        <p14:creationId xmlns:p14="http://schemas.microsoft.com/office/powerpoint/2010/main" val="1303739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6632</TotalTime>
  <Words>3338</Words>
  <Application>Microsoft Office PowerPoint</Application>
  <PresentationFormat>On-screen Show (4:3)</PresentationFormat>
  <Paragraphs>482</Paragraphs>
  <Slides>42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Rockwell</vt:lpstr>
      <vt:lpstr>Times New Roman</vt:lpstr>
      <vt:lpstr>Wingdings</vt:lpstr>
      <vt:lpstr>Office Theme</vt:lpstr>
      <vt:lpstr>Wisconsin Medicaid Cost Reporting (WIMCR) and Comprehensive Community Services (CCS) Updates and Overview</vt:lpstr>
      <vt:lpstr>Agenda</vt:lpstr>
      <vt:lpstr>WIMCR Background</vt:lpstr>
      <vt:lpstr>WIMCR Programs</vt:lpstr>
      <vt:lpstr>CCS Background</vt:lpstr>
      <vt:lpstr>Participating CCS Programs Prior to regionalization effective July 1, 2014</vt:lpstr>
      <vt:lpstr>Participating CCS Programs Regional participation as of March 2016</vt:lpstr>
      <vt:lpstr>Cost Settlement Overview</vt:lpstr>
      <vt:lpstr>Cost Settlement Overview</vt:lpstr>
      <vt:lpstr>2014 WIMCR/CCS Recap</vt:lpstr>
      <vt:lpstr>2014 WIMCR Cost Report Recap</vt:lpstr>
      <vt:lpstr>2014 WIMCR Cost Report Recap</vt:lpstr>
      <vt:lpstr>Improvements to the 2015 WIMCR Tool</vt:lpstr>
      <vt:lpstr>Direct Service Checklist</vt:lpstr>
      <vt:lpstr>Direct Service Checklist</vt:lpstr>
      <vt:lpstr>Direct Service Checklist</vt:lpstr>
      <vt:lpstr>Certification Page</vt:lpstr>
      <vt:lpstr>WIMCR/CCS Guidance and Compliance</vt:lpstr>
      <vt:lpstr>WIMCR/CCS Guidance</vt:lpstr>
      <vt:lpstr>1.A. - Intergovernmental Agreements</vt:lpstr>
      <vt:lpstr>Intergovernmental Agreements</vt:lpstr>
      <vt:lpstr>Direct Service Intergovernmental Agreements Example</vt:lpstr>
      <vt:lpstr>Overhead Intergovernmental Agreement Example</vt:lpstr>
      <vt:lpstr>1.B. - Group Participant Units</vt:lpstr>
      <vt:lpstr>Group Services Tracking Template</vt:lpstr>
      <vt:lpstr>Group Services Tracking Template – PNCC Conversion Factor</vt:lpstr>
      <vt:lpstr>1.C. - CCS Start up Costs</vt:lpstr>
      <vt:lpstr>CMS Compliance Updates</vt:lpstr>
      <vt:lpstr>2.A. County Agency Overview Page</vt:lpstr>
      <vt:lpstr>2.B. Overhead Allocation for Contractors</vt:lpstr>
      <vt:lpstr>2.C. Direct Support and Overhead Personnel</vt:lpstr>
      <vt:lpstr>2.D. Federal/State Funds and Reductions</vt:lpstr>
      <vt:lpstr>2.E. Time Tracking</vt:lpstr>
      <vt:lpstr>Time Tracking Personnel Activity Report (PAR)</vt:lpstr>
      <vt:lpstr>2.F. Reasonable Costs</vt:lpstr>
      <vt:lpstr>2.G. CRS Update</vt:lpstr>
      <vt:lpstr>CARS Update</vt:lpstr>
      <vt:lpstr>3.A. CARS Update</vt:lpstr>
      <vt:lpstr>Timeline and Next Steps</vt:lpstr>
      <vt:lpstr>Contact Us</vt:lpstr>
      <vt:lpstr>Questions?</vt:lpstr>
      <vt:lpstr>PowerPoint Presentation</vt:lpstr>
    </vt:vector>
  </TitlesOfParts>
  <Company>PCG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Paiva, Ryan</dc:creator>
  <cp:lastModifiedBy>Perry, Mitchell</cp:lastModifiedBy>
  <cp:revision>211</cp:revision>
  <cp:lastPrinted>2015-01-12T18:23:53Z</cp:lastPrinted>
  <dcterms:created xsi:type="dcterms:W3CDTF">2015-01-06T16:31:53Z</dcterms:created>
  <dcterms:modified xsi:type="dcterms:W3CDTF">2016-04-30T19:29:26Z</dcterms:modified>
</cp:coreProperties>
</file>